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3"/>
  </p:notesMasterIdLst>
  <p:sldIdLst>
    <p:sldId id="352" r:id="rId2"/>
    <p:sldId id="264" r:id="rId3"/>
    <p:sldId id="265" r:id="rId4"/>
    <p:sldId id="266" r:id="rId5"/>
    <p:sldId id="267" r:id="rId6"/>
    <p:sldId id="269" r:id="rId7"/>
    <p:sldId id="270" r:id="rId8"/>
    <p:sldId id="271" r:id="rId9"/>
    <p:sldId id="272" r:id="rId10"/>
    <p:sldId id="273" r:id="rId11"/>
    <p:sldId id="274" r:id="rId12"/>
    <p:sldId id="275" r:id="rId13"/>
    <p:sldId id="276"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292" r:id="rId27"/>
    <p:sldId id="293" r:id="rId28"/>
    <p:sldId id="294" r:id="rId29"/>
    <p:sldId id="296" r:id="rId30"/>
    <p:sldId id="301" r:id="rId31"/>
    <p:sldId id="306" r:id="rId32"/>
    <p:sldId id="307" r:id="rId33"/>
    <p:sldId id="308" r:id="rId34"/>
    <p:sldId id="309" r:id="rId35"/>
    <p:sldId id="310" r:id="rId36"/>
    <p:sldId id="311" r:id="rId37"/>
    <p:sldId id="312" r:id="rId38"/>
    <p:sldId id="313" r:id="rId39"/>
    <p:sldId id="314" r:id="rId40"/>
    <p:sldId id="315" r:id="rId41"/>
    <p:sldId id="316" r:id="rId42"/>
    <p:sldId id="317" r:id="rId43"/>
    <p:sldId id="318" r:id="rId44"/>
    <p:sldId id="319" r:id="rId45"/>
    <p:sldId id="320" r:id="rId46"/>
    <p:sldId id="328" r:id="rId47"/>
    <p:sldId id="329" r:id="rId48"/>
    <p:sldId id="330" r:id="rId49"/>
    <p:sldId id="331" r:id="rId50"/>
    <p:sldId id="332" r:id="rId51"/>
    <p:sldId id="333" r:id="rId52"/>
  </p:sldIdLst>
  <p:sldSz cx="9144000" cy="6858000" type="screen4x3"/>
  <p:notesSz cx="6858000" cy="9144000"/>
  <p:defaultTextStyle>
    <a:defPPr>
      <a:defRPr lang="en-US"/>
    </a:defPPr>
    <a:lvl1pPr algn="r" rtl="0" eaLnBrk="0" fontAlgn="base" hangingPunct="0">
      <a:spcBef>
        <a:spcPct val="0"/>
      </a:spcBef>
      <a:spcAft>
        <a:spcPct val="0"/>
      </a:spcAft>
      <a:defRPr sz="2400" kern="1200">
        <a:solidFill>
          <a:schemeClr val="tx1"/>
        </a:solidFill>
        <a:latin typeface="Arial" charset="0"/>
        <a:ea typeface="ＭＳ Ｐゴシック" charset="-128"/>
        <a:cs typeface="+mn-cs"/>
      </a:defRPr>
    </a:lvl1pPr>
    <a:lvl2pPr marL="457200" algn="r" rtl="0" eaLnBrk="0" fontAlgn="base" hangingPunct="0">
      <a:spcBef>
        <a:spcPct val="0"/>
      </a:spcBef>
      <a:spcAft>
        <a:spcPct val="0"/>
      </a:spcAft>
      <a:defRPr sz="2400" kern="1200">
        <a:solidFill>
          <a:schemeClr val="tx1"/>
        </a:solidFill>
        <a:latin typeface="Arial" charset="0"/>
        <a:ea typeface="ＭＳ Ｐゴシック" charset="-128"/>
        <a:cs typeface="+mn-cs"/>
      </a:defRPr>
    </a:lvl2pPr>
    <a:lvl3pPr marL="914400" algn="r" rtl="0" eaLnBrk="0" fontAlgn="base" hangingPunct="0">
      <a:spcBef>
        <a:spcPct val="0"/>
      </a:spcBef>
      <a:spcAft>
        <a:spcPct val="0"/>
      </a:spcAft>
      <a:defRPr sz="2400" kern="1200">
        <a:solidFill>
          <a:schemeClr val="tx1"/>
        </a:solidFill>
        <a:latin typeface="Arial" charset="0"/>
        <a:ea typeface="ＭＳ Ｐゴシック" charset="-128"/>
        <a:cs typeface="+mn-cs"/>
      </a:defRPr>
    </a:lvl3pPr>
    <a:lvl4pPr marL="1371600" algn="r" rtl="0" eaLnBrk="0" fontAlgn="base" hangingPunct="0">
      <a:spcBef>
        <a:spcPct val="0"/>
      </a:spcBef>
      <a:spcAft>
        <a:spcPct val="0"/>
      </a:spcAft>
      <a:defRPr sz="2400" kern="1200">
        <a:solidFill>
          <a:schemeClr val="tx1"/>
        </a:solidFill>
        <a:latin typeface="Arial" charset="0"/>
        <a:ea typeface="ＭＳ Ｐゴシック" charset="-128"/>
        <a:cs typeface="+mn-cs"/>
      </a:defRPr>
    </a:lvl4pPr>
    <a:lvl5pPr marL="1828800" algn="r" rtl="0" eaLnBrk="0" fontAlgn="base" hangingPunct="0">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5833"/>
    <a:srgbClr val="D3DB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603" autoAdjust="0"/>
    <p:restoredTop sz="90929"/>
  </p:normalViewPr>
  <p:slideViewPr>
    <p:cSldViewPr>
      <p:cViewPr varScale="1">
        <p:scale>
          <a:sx n="65" d="100"/>
          <a:sy n="65" d="100"/>
        </p:scale>
        <p:origin x="100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532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32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32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32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532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fld id="{8999C4F5-32FC-46D5-BBA4-55D3364F3D6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8"/>
          <p:cNvSpPr>
            <a:spLocks noChangeArrowheads="1"/>
          </p:cNvSpPr>
          <p:nvPr/>
        </p:nvSpPr>
        <p:spPr bwMode="auto">
          <a:xfrm>
            <a:off x="1219200" y="6553200"/>
            <a:ext cx="2514600" cy="228600"/>
          </a:xfrm>
          <a:prstGeom prst="rect">
            <a:avLst/>
          </a:prstGeom>
          <a:noFill/>
          <a:ln w="9525">
            <a:noFill/>
            <a:miter lim="800000"/>
            <a:headEnd/>
            <a:tailEnd/>
          </a:ln>
          <a:effectLst/>
        </p:spPr>
        <p:txBody>
          <a:bodyPr anchor="b"/>
          <a:lstStyle/>
          <a:p>
            <a:pPr algn="l"/>
            <a:r>
              <a:rPr lang="en-US" sz="1000"/>
              <a:t>Copyright © 2012 Pearson Prentice Hall. </a:t>
            </a:r>
          </a:p>
          <a:p>
            <a:pPr algn="l"/>
            <a:r>
              <a:rPr lang="en-US" sz="1000"/>
              <a:t>All rights reserved.</a:t>
            </a:r>
          </a:p>
        </p:txBody>
      </p:sp>
      <p:sp>
        <p:nvSpPr>
          <p:cNvPr id="3082" name="Rectangle 10"/>
          <p:cNvSpPr>
            <a:spLocks noChangeArrowheads="1"/>
          </p:cNvSpPr>
          <p:nvPr/>
        </p:nvSpPr>
        <p:spPr bwMode="auto">
          <a:xfrm>
            <a:off x="304800" y="457200"/>
            <a:ext cx="3429000" cy="1143000"/>
          </a:xfrm>
          <a:prstGeom prst="rect">
            <a:avLst/>
          </a:prstGeom>
          <a:noFill/>
          <a:ln w="9525">
            <a:noFill/>
            <a:miter lim="800000"/>
            <a:headEnd/>
            <a:tailEnd/>
          </a:ln>
          <a:effectLst/>
        </p:spPr>
        <p:txBody>
          <a:bodyPr anchor="b"/>
          <a:lstStyle/>
          <a:p>
            <a:pPr algn="ctr" eaLnBrk="1" hangingPunct="1"/>
            <a:r>
              <a:rPr lang="en-US" sz="4200" b="1">
                <a:solidFill>
                  <a:schemeClr val="tx2"/>
                </a:solidFill>
              </a:rPr>
              <a:t>Chapter 7</a:t>
            </a:r>
          </a:p>
        </p:txBody>
      </p:sp>
      <p:sp>
        <p:nvSpPr>
          <p:cNvPr id="3083" name="Rectangle 11"/>
          <p:cNvSpPr>
            <a:spLocks noChangeArrowheads="1"/>
          </p:cNvSpPr>
          <p:nvPr/>
        </p:nvSpPr>
        <p:spPr bwMode="auto">
          <a:xfrm>
            <a:off x="304800" y="1981200"/>
            <a:ext cx="3429000" cy="1752600"/>
          </a:xfrm>
          <a:prstGeom prst="rect">
            <a:avLst/>
          </a:prstGeom>
          <a:noFill/>
          <a:ln w="9525">
            <a:noFill/>
            <a:miter lim="800000"/>
            <a:headEnd/>
            <a:tailEnd/>
          </a:ln>
          <a:effectLst/>
        </p:spPr>
        <p:txBody>
          <a:bodyPr/>
          <a:lstStyle/>
          <a:p>
            <a:pPr algn="ctr" eaLnBrk="1" hangingPunct="1">
              <a:spcBef>
                <a:spcPts val="600"/>
              </a:spcBef>
              <a:spcAft>
                <a:spcPts val="600"/>
              </a:spcAft>
            </a:pPr>
            <a:r>
              <a:rPr lang="en-US" sz="3600"/>
              <a:t>Stock Valuation</a:t>
            </a:r>
          </a:p>
        </p:txBody>
      </p:sp>
      <p:pic>
        <p:nvPicPr>
          <p:cNvPr id="3085" name="Picture 13" descr="PAW"/>
          <p:cNvPicPr>
            <a:picLocks noChangeAspect="1" noChangeArrowheads="1"/>
          </p:cNvPicPr>
          <p:nvPr/>
        </p:nvPicPr>
        <p:blipFill>
          <a:blip r:embed="rId2" cstate="print"/>
          <a:srcRect/>
          <a:stretch>
            <a:fillRect/>
          </a:stretch>
        </p:blipFill>
        <p:spPr bwMode="auto">
          <a:xfrm>
            <a:off x="152400" y="6019800"/>
            <a:ext cx="1004888" cy="706438"/>
          </a:xfrm>
          <a:prstGeom prst="rect">
            <a:avLst/>
          </a:prstGeom>
          <a:noFill/>
        </p:spPr>
      </p:pic>
      <p:pic>
        <p:nvPicPr>
          <p:cNvPr id="3088" name="Picture 16" descr="Gitman_SE_Cover_Final"/>
          <p:cNvPicPr>
            <a:picLocks noChangeAspect="1" noChangeArrowheads="1"/>
          </p:cNvPicPr>
          <p:nvPr/>
        </p:nvPicPr>
        <p:blipFill>
          <a:blip r:embed="rId3"/>
          <a:srcRect/>
          <a:stretch>
            <a:fillRect/>
          </a:stretch>
        </p:blipFill>
        <p:spPr bwMode="auto">
          <a:xfrm>
            <a:off x="3962400" y="325438"/>
            <a:ext cx="4835525" cy="6205537"/>
          </a:xfrm>
          <a:prstGeom prst="rect">
            <a:avLst/>
          </a:prstGeom>
          <a:noFill/>
          <a:effectLst>
            <a:outerShdw dist="35921" dir="2700000" algn="ctr" rotWithShape="0">
              <a:srgbClr val="808080"/>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t>© 2012 Pearson Prentice Hall. All rights reserved.</a:t>
            </a:r>
          </a:p>
        </p:txBody>
      </p:sp>
      <p:sp>
        <p:nvSpPr>
          <p:cNvPr id="5" name="Slide Number Placeholder 4"/>
          <p:cNvSpPr>
            <a:spLocks noGrp="1"/>
          </p:cNvSpPr>
          <p:nvPr>
            <p:ph type="sldNum" sz="quarter" idx="11"/>
          </p:nvPr>
        </p:nvSpPr>
        <p:spPr/>
        <p:txBody>
          <a:bodyPr/>
          <a:lstStyle>
            <a:lvl1pPr>
              <a:defRPr/>
            </a:lvl1pPr>
          </a:lstStyle>
          <a:p>
            <a:r>
              <a:rPr lang="en-US"/>
              <a:t>7-</a:t>
            </a:r>
            <a:fld id="{010FC1B1-CAED-49A3-97A3-B8D2A614FFB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95288"/>
            <a:ext cx="2209800" cy="57769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2400" y="395288"/>
            <a:ext cx="6477000" cy="57769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t>© 2012 Pearson Prentice Hall. All rights reserved.</a:t>
            </a:r>
          </a:p>
        </p:txBody>
      </p:sp>
      <p:sp>
        <p:nvSpPr>
          <p:cNvPr id="5" name="Slide Number Placeholder 4"/>
          <p:cNvSpPr>
            <a:spLocks noGrp="1"/>
          </p:cNvSpPr>
          <p:nvPr>
            <p:ph type="sldNum" sz="quarter" idx="11"/>
          </p:nvPr>
        </p:nvSpPr>
        <p:spPr/>
        <p:txBody>
          <a:bodyPr/>
          <a:lstStyle>
            <a:lvl1pPr>
              <a:defRPr/>
            </a:lvl1pPr>
          </a:lstStyle>
          <a:p>
            <a:r>
              <a:rPr lang="en-US"/>
              <a:t>7-</a:t>
            </a:r>
            <a:fld id="{0B68AAC3-85EF-443C-9677-10435FC3C0F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t>© 2012 Pearson Prentice Hall. All rights reserved.</a:t>
            </a:r>
          </a:p>
        </p:txBody>
      </p:sp>
      <p:sp>
        <p:nvSpPr>
          <p:cNvPr id="5" name="Slide Number Placeholder 4"/>
          <p:cNvSpPr>
            <a:spLocks noGrp="1"/>
          </p:cNvSpPr>
          <p:nvPr>
            <p:ph type="sldNum" sz="quarter" idx="11"/>
          </p:nvPr>
        </p:nvSpPr>
        <p:spPr/>
        <p:txBody>
          <a:bodyPr/>
          <a:lstStyle>
            <a:lvl1pPr>
              <a:defRPr/>
            </a:lvl1pPr>
          </a:lstStyle>
          <a:p>
            <a:r>
              <a:rPr lang="en-US"/>
              <a:t>7-</a:t>
            </a:r>
            <a:fld id="{8325B3D9-4A1C-4136-AEF1-A831F7987FF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r>
              <a:rPr lang="en-US"/>
              <a:t>© 2012 Pearson Prentice Hall. All rights reserved.</a:t>
            </a:r>
          </a:p>
        </p:txBody>
      </p:sp>
      <p:sp>
        <p:nvSpPr>
          <p:cNvPr id="5" name="Slide Number Placeholder 4"/>
          <p:cNvSpPr>
            <a:spLocks noGrp="1"/>
          </p:cNvSpPr>
          <p:nvPr>
            <p:ph type="sldNum" sz="quarter" idx="11"/>
          </p:nvPr>
        </p:nvSpPr>
        <p:spPr/>
        <p:txBody>
          <a:bodyPr/>
          <a:lstStyle>
            <a:lvl1pPr>
              <a:defRPr/>
            </a:lvl1pPr>
          </a:lstStyle>
          <a:p>
            <a:r>
              <a:rPr lang="en-US"/>
              <a:t>7-</a:t>
            </a:r>
            <a:fld id="{8A1C92B2-032A-44DE-ACAA-446E77512D2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2400" y="1524000"/>
            <a:ext cx="43434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524000"/>
            <a:ext cx="43434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r>
              <a:rPr lang="en-US"/>
              <a:t>© 2012 Pearson Prentice Hall. All rights reserved.</a:t>
            </a:r>
          </a:p>
        </p:txBody>
      </p:sp>
      <p:sp>
        <p:nvSpPr>
          <p:cNvPr id="6" name="Slide Number Placeholder 5"/>
          <p:cNvSpPr>
            <a:spLocks noGrp="1"/>
          </p:cNvSpPr>
          <p:nvPr>
            <p:ph type="sldNum" sz="quarter" idx="11"/>
          </p:nvPr>
        </p:nvSpPr>
        <p:spPr/>
        <p:txBody>
          <a:bodyPr/>
          <a:lstStyle>
            <a:lvl1pPr>
              <a:defRPr/>
            </a:lvl1pPr>
          </a:lstStyle>
          <a:p>
            <a:r>
              <a:rPr lang="en-US"/>
              <a:t>7-</a:t>
            </a:r>
            <a:fld id="{9CA556A9-A687-42EE-8181-CF77AC4E696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r>
              <a:rPr lang="en-US"/>
              <a:t>© 2012 Pearson Prentice Hall. All rights reserved.</a:t>
            </a:r>
          </a:p>
        </p:txBody>
      </p:sp>
      <p:sp>
        <p:nvSpPr>
          <p:cNvPr id="8" name="Slide Number Placeholder 7"/>
          <p:cNvSpPr>
            <a:spLocks noGrp="1"/>
          </p:cNvSpPr>
          <p:nvPr>
            <p:ph type="sldNum" sz="quarter" idx="11"/>
          </p:nvPr>
        </p:nvSpPr>
        <p:spPr/>
        <p:txBody>
          <a:bodyPr/>
          <a:lstStyle>
            <a:lvl1pPr>
              <a:defRPr/>
            </a:lvl1pPr>
          </a:lstStyle>
          <a:p>
            <a:r>
              <a:rPr lang="en-US"/>
              <a:t>7-</a:t>
            </a:r>
            <a:fld id="{A4DF6D61-6F99-4929-BE27-48A632EF0BF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r>
              <a:rPr lang="en-US"/>
              <a:t>© 2012 Pearson Prentice Hall. All rights reserved.</a:t>
            </a:r>
          </a:p>
        </p:txBody>
      </p:sp>
      <p:sp>
        <p:nvSpPr>
          <p:cNvPr id="4" name="Slide Number Placeholder 3"/>
          <p:cNvSpPr>
            <a:spLocks noGrp="1"/>
          </p:cNvSpPr>
          <p:nvPr>
            <p:ph type="sldNum" sz="quarter" idx="11"/>
          </p:nvPr>
        </p:nvSpPr>
        <p:spPr/>
        <p:txBody>
          <a:bodyPr/>
          <a:lstStyle>
            <a:lvl1pPr>
              <a:defRPr/>
            </a:lvl1pPr>
          </a:lstStyle>
          <a:p>
            <a:r>
              <a:rPr lang="en-US"/>
              <a:t>7-</a:t>
            </a:r>
            <a:fld id="{C9CA4809-18D4-4EA8-8398-19849339282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t>© 2012 Pearson Prentice Hall. All rights reserved.</a:t>
            </a:r>
          </a:p>
        </p:txBody>
      </p:sp>
      <p:sp>
        <p:nvSpPr>
          <p:cNvPr id="3" name="Slide Number Placeholder 2"/>
          <p:cNvSpPr>
            <a:spLocks noGrp="1"/>
          </p:cNvSpPr>
          <p:nvPr>
            <p:ph type="sldNum" sz="quarter" idx="11"/>
          </p:nvPr>
        </p:nvSpPr>
        <p:spPr/>
        <p:txBody>
          <a:bodyPr/>
          <a:lstStyle>
            <a:lvl1pPr>
              <a:defRPr/>
            </a:lvl1pPr>
          </a:lstStyle>
          <a:p>
            <a:r>
              <a:rPr lang="en-US"/>
              <a:t>7-</a:t>
            </a:r>
            <a:fld id="{9AEB44C2-43B6-4DE6-9B0C-1A17314D6A9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r>
              <a:rPr lang="en-US"/>
              <a:t>© 2012 Pearson Prentice Hall. All rights reserved.</a:t>
            </a:r>
          </a:p>
        </p:txBody>
      </p:sp>
      <p:sp>
        <p:nvSpPr>
          <p:cNvPr id="6" name="Slide Number Placeholder 5"/>
          <p:cNvSpPr>
            <a:spLocks noGrp="1"/>
          </p:cNvSpPr>
          <p:nvPr>
            <p:ph type="sldNum" sz="quarter" idx="11"/>
          </p:nvPr>
        </p:nvSpPr>
        <p:spPr/>
        <p:txBody>
          <a:bodyPr/>
          <a:lstStyle>
            <a:lvl1pPr>
              <a:defRPr/>
            </a:lvl1pPr>
          </a:lstStyle>
          <a:p>
            <a:r>
              <a:rPr lang="en-US"/>
              <a:t>7-</a:t>
            </a:r>
            <a:fld id="{A77D459B-F990-4B3B-A56C-29E43CB1AC7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r>
              <a:rPr lang="en-US"/>
              <a:t>© 2012 Pearson Prentice Hall. All rights reserved.</a:t>
            </a:r>
          </a:p>
        </p:txBody>
      </p:sp>
      <p:sp>
        <p:nvSpPr>
          <p:cNvPr id="6" name="Slide Number Placeholder 5"/>
          <p:cNvSpPr>
            <a:spLocks noGrp="1"/>
          </p:cNvSpPr>
          <p:nvPr>
            <p:ph type="sldNum" sz="quarter" idx="11"/>
          </p:nvPr>
        </p:nvSpPr>
        <p:spPr/>
        <p:txBody>
          <a:bodyPr/>
          <a:lstStyle>
            <a:lvl1pPr>
              <a:defRPr/>
            </a:lvl1pPr>
          </a:lstStyle>
          <a:p>
            <a:r>
              <a:rPr lang="en-US"/>
              <a:t>7-</a:t>
            </a:r>
            <a:fld id="{1389B1FD-DBCE-47F3-881F-472A6023CF3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3DBE8"/>
        </a:solidFill>
        <a:effectLst/>
      </p:bgPr>
    </p:bg>
    <p:spTree>
      <p:nvGrpSpPr>
        <p:cNvPr id="1" name=""/>
        <p:cNvGrpSpPr/>
        <p:nvPr/>
      </p:nvGrpSpPr>
      <p:grpSpPr>
        <a:xfrm>
          <a:off x="0" y="0"/>
          <a:ext cx="0" cy="0"/>
          <a:chOff x="0" y="0"/>
          <a:chExt cx="0" cy="0"/>
        </a:xfrm>
      </p:grpSpPr>
      <p:pic>
        <p:nvPicPr>
          <p:cNvPr id="1080" name="Picture 56" descr="top_graphic"/>
          <p:cNvPicPr>
            <a:picLocks noChangeAspect="1" noChangeArrowheads="1"/>
          </p:cNvPicPr>
          <p:nvPr/>
        </p:nvPicPr>
        <p:blipFill>
          <a:blip r:embed="rId13"/>
          <a:srcRect/>
          <a:stretch>
            <a:fillRect/>
          </a:stretch>
        </p:blipFill>
        <p:spPr bwMode="auto">
          <a:xfrm>
            <a:off x="3175" y="0"/>
            <a:ext cx="9140825" cy="1360488"/>
          </a:xfrm>
          <a:prstGeom prst="rect">
            <a:avLst/>
          </a:prstGeom>
          <a:noFill/>
        </p:spPr>
      </p:pic>
      <p:sp>
        <p:nvSpPr>
          <p:cNvPr id="1045" name="Rectangle 21"/>
          <p:cNvSpPr>
            <a:spLocks noChangeArrowheads="1"/>
          </p:cNvSpPr>
          <p:nvPr/>
        </p:nvSpPr>
        <p:spPr bwMode="auto">
          <a:xfrm>
            <a:off x="152400" y="1524000"/>
            <a:ext cx="8839200" cy="4800600"/>
          </a:xfrm>
          <a:prstGeom prst="rect">
            <a:avLst/>
          </a:prstGeom>
          <a:solidFill>
            <a:schemeClr val="bg1"/>
          </a:solidFill>
          <a:ln w="9525">
            <a:noFill/>
            <a:miter lim="800000"/>
            <a:headEnd/>
            <a:tailEnd/>
          </a:ln>
          <a:effectLst/>
        </p:spPr>
        <p:txBody>
          <a:bodyPr wrap="none" anchor="ctr"/>
          <a:lstStyle/>
          <a:p>
            <a:endParaRPr lang="en-US"/>
          </a:p>
        </p:txBody>
      </p:sp>
      <p:sp>
        <p:nvSpPr>
          <p:cNvPr id="1047" name="Rectangle 23"/>
          <p:cNvSpPr>
            <a:spLocks noGrp="1" noChangeArrowheads="1"/>
          </p:cNvSpPr>
          <p:nvPr>
            <p:ph type="title"/>
          </p:nvPr>
        </p:nvSpPr>
        <p:spPr bwMode="auto">
          <a:xfrm>
            <a:off x="152400" y="395288"/>
            <a:ext cx="7162800" cy="6413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en-US"/>
              <a:t>Click to edit Master title style</a:t>
            </a:r>
          </a:p>
        </p:txBody>
      </p:sp>
      <p:sp>
        <p:nvSpPr>
          <p:cNvPr id="1049" name="Rectangle 25"/>
          <p:cNvSpPr>
            <a:spLocks noGrp="1" noChangeArrowheads="1"/>
          </p:cNvSpPr>
          <p:nvPr>
            <p:ph type="ftr" sz="quarter" idx="3"/>
          </p:nvPr>
        </p:nvSpPr>
        <p:spPr bwMode="auto">
          <a:xfrm>
            <a:off x="76200" y="6324600"/>
            <a:ext cx="5638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000">
                <a:cs typeface="Arial" charset="0"/>
              </a:defRPr>
            </a:lvl1pPr>
          </a:lstStyle>
          <a:p>
            <a:r>
              <a:rPr lang="en-US"/>
              <a:t>© 2012 Pearson Prentice Hall. All rights reserved.</a:t>
            </a:r>
          </a:p>
        </p:txBody>
      </p:sp>
      <p:sp>
        <p:nvSpPr>
          <p:cNvPr id="1050" name="Rectangle 20"/>
          <p:cNvSpPr>
            <a:spLocks noGrp="1" noChangeArrowheads="1"/>
          </p:cNvSpPr>
          <p:nvPr>
            <p:ph type="body" idx="1"/>
          </p:nvPr>
        </p:nvSpPr>
        <p:spPr bwMode="auto">
          <a:xfrm>
            <a:off x="152400" y="1524000"/>
            <a:ext cx="8839200" cy="464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 name="Rectangle 24"/>
          <p:cNvSpPr>
            <a:spLocks noGrp="1" noChangeArrowheads="1"/>
          </p:cNvSpPr>
          <p:nvPr>
            <p:ph type="sldNum" sz="quarter" idx="4"/>
          </p:nvPr>
        </p:nvSpPr>
        <p:spPr bwMode="auto">
          <a:xfrm>
            <a:off x="8118475" y="6330950"/>
            <a:ext cx="914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b="1"/>
            </a:lvl1pPr>
          </a:lstStyle>
          <a:p>
            <a:r>
              <a:rPr lang="en-US"/>
              <a:t>7-</a:t>
            </a:r>
            <a:fld id="{DB4A3EBA-2B2C-4DD2-A30F-BAAD26AACAA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charset="0"/>
          <a:ea typeface="ＭＳ Ｐゴシック" charset="-128"/>
        </a:defRPr>
      </a:lvl2pPr>
      <a:lvl3pPr algn="l" rtl="0" fontAlgn="base">
        <a:spcBef>
          <a:spcPct val="0"/>
        </a:spcBef>
        <a:spcAft>
          <a:spcPct val="0"/>
        </a:spcAft>
        <a:defRPr sz="3600" b="1">
          <a:solidFill>
            <a:schemeClr val="tx2"/>
          </a:solidFill>
          <a:latin typeface="Arial" charset="0"/>
          <a:ea typeface="ＭＳ Ｐゴシック" charset="-128"/>
        </a:defRPr>
      </a:lvl3pPr>
      <a:lvl4pPr algn="l" rtl="0" fontAlgn="base">
        <a:spcBef>
          <a:spcPct val="0"/>
        </a:spcBef>
        <a:spcAft>
          <a:spcPct val="0"/>
        </a:spcAft>
        <a:defRPr sz="3600" b="1">
          <a:solidFill>
            <a:schemeClr val="tx2"/>
          </a:solidFill>
          <a:latin typeface="Arial" charset="0"/>
          <a:ea typeface="ＭＳ Ｐゴシック" charset="-128"/>
        </a:defRPr>
      </a:lvl4pPr>
      <a:lvl5pPr algn="l" rtl="0" fontAlgn="base">
        <a:spcBef>
          <a:spcPct val="0"/>
        </a:spcBef>
        <a:spcAft>
          <a:spcPct val="0"/>
        </a:spcAft>
        <a:defRPr sz="3600" b="1">
          <a:solidFill>
            <a:schemeClr val="tx2"/>
          </a:solidFill>
          <a:latin typeface="Arial" charset="0"/>
          <a:ea typeface="ＭＳ Ｐゴシック" charset="-128"/>
        </a:defRPr>
      </a:lvl5pPr>
      <a:lvl6pPr marL="457200" algn="l" rtl="0" fontAlgn="base">
        <a:spcBef>
          <a:spcPct val="0"/>
        </a:spcBef>
        <a:spcAft>
          <a:spcPct val="0"/>
        </a:spcAft>
        <a:defRPr sz="3600" b="1">
          <a:solidFill>
            <a:schemeClr val="tx2"/>
          </a:solidFill>
          <a:latin typeface="Arial" charset="0"/>
          <a:ea typeface="ＭＳ Ｐゴシック" charset="-128"/>
        </a:defRPr>
      </a:lvl6pPr>
      <a:lvl7pPr marL="914400" algn="l" rtl="0" fontAlgn="base">
        <a:spcBef>
          <a:spcPct val="0"/>
        </a:spcBef>
        <a:spcAft>
          <a:spcPct val="0"/>
        </a:spcAft>
        <a:defRPr sz="3600" b="1">
          <a:solidFill>
            <a:schemeClr val="tx2"/>
          </a:solidFill>
          <a:latin typeface="Arial" charset="0"/>
          <a:ea typeface="ＭＳ Ｐゴシック" charset="-128"/>
        </a:defRPr>
      </a:lvl7pPr>
      <a:lvl8pPr marL="1371600" algn="l" rtl="0" fontAlgn="base">
        <a:spcBef>
          <a:spcPct val="0"/>
        </a:spcBef>
        <a:spcAft>
          <a:spcPct val="0"/>
        </a:spcAft>
        <a:defRPr sz="3600" b="1">
          <a:solidFill>
            <a:schemeClr val="tx2"/>
          </a:solidFill>
          <a:latin typeface="Arial" charset="0"/>
          <a:ea typeface="ＭＳ Ｐゴシック" charset="-128"/>
        </a:defRPr>
      </a:lvl8pPr>
      <a:lvl9pPr marL="1828800" algn="l" rtl="0" fontAlgn="base">
        <a:spcBef>
          <a:spcPct val="0"/>
        </a:spcBef>
        <a:spcAft>
          <a:spcPct val="0"/>
        </a:spcAft>
        <a:defRPr sz="3600" b="1">
          <a:solidFill>
            <a:schemeClr val="tx2"/>
          </a:solidFill>
          <a:latin typeface="Arial" charset="0"/>
          <a:ea typeface="ＭＳ Ｐゴシック" charset="-128"/>
        </a:defRPr>
      </a:lvl9pPr>
    </p:titleStyle>
    <p:bodyStyle>
      <a:lvl1pPr marL="346075" indent="-346075" algn="l" rtl="0" fontAlgn="base">
        <a:spcBef>
          <a:spcPts val="600"/>
        </a:spcBef>
        <a:spcAft>
          <a:spcPts val="600"/>
        </a:spcAft>
        <a:defRPr sz="3200">
          <a:solidFill>
            <a:schemeClr val="tx1"/>
          </a:solidFill>
          <a:latin typeface="+mn-lt"/>
          <a:ea typeface="+mn-ea"/>
          <a:cs typeface="+mn-cs"/>
        </a:defRPr>
      </a:lvl1pPr>
      <a:lvl2pPr marL="746125" indent="-285750" algn="l" rtl="0" fontAlgn="base">
        <a:spcBef>
          <a:spcPts val="600"/>
        </a:spcBef>
        <a:spcAft>
          <a:spcPts val="600"/>
        </a:spcAft>
        <a:buFont typeface="Times" charset="0"/>
        <a:buChar char="–"/>
        <a:defRPr sz="2800">
          <a:solidFill>
            <a:schemeClr val="tx1"/>
          </a:solidFill>
          <a:latin typeface="+mn-lt"/>
          <a:ea typeface="+mn-ea"/>
        </a:defRPr>
      </a:lvl2pPr>
      <a:lvl3pPr marL="1143000" indent="-228600" algn="l" rtl="0" fontAlgn="base">
        <a:spcBef>
          <a:spcPts val="600"/>
        </a:spcBef>
        <a:spcAft>
          <a:spcPts val="600"/>
        </a:spcAft>
        <a:buFont typeface="Times" charset="0"/>
        <a:buChar char="•"/>
        <a:defRPr sz="2400">
          <a:solidFill>
            <a:schemeClr val="tx1"/>
          </a:solidFill>
          <a:latin typeface="+mn-lt"/>
          <a:ea typeface="+mn-ea"/>
        </a:defRPr>
      </a:lvl3pPr>
      <a:lvl4pPr marL="1600200" indent="-228600" algn="l" rtl="0" fontAlgn="base">
        <a:spcBef>
          <a:spcPts val="600"/>
        </a:spcBef>
        <a:spcAft>
          <a:spcPts val="600"/>
        </a:spcAft>
        <a:buFont typeface="Wingdings" charset="2"/>
        <a:buChar char="§"/>
        <a:defRPr sz="2000">
          <a:solidFill>
            <a:schemeClr val="tx1"/>
          </a:solidFill>
          <a:latin typeface="+mn-lt"/>
          <a:ea typeface="+mn-ea"/>
        </a:defRPr>
      </a:lvl4pPr>
      <a:lvl5pPr marL="2057400" indent="-228600" algn="l" rtl="0" fontAlgn="base">
        <a:spcBef>
          <a:spcPts val="600"/>
        </a:spcBef>
        <a:spcAft>
          <a:spcPts val="600"/>
        </a:spcAft>
        <a:buChar char="»"/>
        <a:defRPr sz="2000">
          <a:solidFill>
            <a:schemeClr val="tx1"/>
          </a:solidFill>
          <a:latin typeface="+mn-lt"/>
          <a:ea typeface="+mn-ea"/>
        </a:defRPr>
      </a:lvl5pPr>
      <a:lvl6pPr marL="2514600" indent="-228600" algn="l" rtl="0" fontAlgn="base">
        <a:spcBef>
          <a:spcPts val="600"/>
        </a:spcBef>
        <a:spcAft>
          <a:spcPts val="600"/>
        </a:spcAft>
        <a:buChar char="»"/>
        <a:defRPr sz="2000">
          <a:solidFill>
            <a:schemeClr val="tx1"/>
          </a:solidFill>
          <a:latin typeface="+mn-lt"/>
          <a:ea typeface="+mn-ea"/>
        </a:defRPr>
      </a:lvl6pPr>
      <a:lvl7pPr marL="2971800" indent="-228600" algn="l" rtl="0" fontAlgn="base">
        <a:spcBef>
          <a:spcPts val="600"/>
        </a:spcBef>
        <a:spcAft>
          <a:spcPts val="600"/>
        </a:spcAft>
        <a:buChar char="»"/>
        <a:defRPr sz="2000">
          <a:solidFill>
            <a:schemeClr val="tx1"/>
          </a:solidFill>
          <a:latin typeface="+mn-lt"/>
          <a:ea typeface="+mn-ea"/>
        </a:defRPr>
      </a:lvl7pPr>
      <a:lvl8pPr marL="3429000" indent="-228600" algn="l" rtl="0" fontAlgn="base">
        <a:spcBef>
          <a:spcPts val="600"/>
        </a:spcBef>
        <a:spcAft>
          <a:spcPts val="600"/>
        </a:spcAft>
        <a:buChar char="»"/>
        <a:defRPr sz="2000">
          <a:solidFill>
            <a:schemeClr val="tx1"/>
          </a:solidFill>
          <a:latin typeface="+mn-lt"/>
          <a:ea typeface="+mn-ea"/>
        </a:defRPr>
      </a:lvl8pPr>
      <a:lvl9pPr marL="3886200" indent="-228600" algn="l" rtl="0" fontAlgn="base">
        <a:spcBef>
          <a:spcPts val="600"/>
        </a:spcBef>
        <a:spcAft>
          <a:spcPts val="60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FDD90-0A0E-4804-B069-EB97AE33FC04}"/>
              </a:ext>
            </a:extLst>
          </p:cNvPr>
          <p:cNvSpPr>
            <a:spLocks noGrp="1"/>
          </p:cNvSpPr>
          <p:nvPr>
            <p:ph type="title"/>
          </p:nvPr>
        </p:nvSpPr>
        <p:spPr>
          <a:xfrm>
            <a:off x="152400" y="1474678"/>
            <a:ext cx="7162800" cy="646331"/>
          </a:xfrm>
        </p:spPr>
        <p:txBody>
          <a:bodyPr/>
          <a:lstStyle/>
          <a:p>
            <a:pPr algn="ctr"/>
            <a:r>
              <a:rPr lang="en-US" dirty="0"/>
              <a:t>STOCK VALUATION</a:t>
            </a:r>
          </a:p>
        </p:txBody>
      </p:sp>
      <p:sp>
        <p:nvSpPr>
          <p:cNvPr id="4" name="Footer Placeholder 3">
            <a:extLst>
              <a:ext uri="{FF2B5EF4-FFF2-40B4-BE49-F238E27FC236}">
                <a16:creationId xmlns:a16="http://schemas.microsoft.com/office/drawing/2014/main" id="{2C05C980-41B4-46DE-AB73-8A7BCA7F09AE}"/>
              </a:ext>
            </a:extLst>
          </p:cNvPr>
          <p:cNvSpPr>
            <a:spLocks noGrp="1"/>
          </p:cNvSpPr>
          <p:nvPr>
            <p:ph type="ftr" sz="quarter" idx="10"/>
          </p:nvPr>
        </p:nvSpPr>
        <p:spPr/>
        <p:txBody>
          <a:bodyPr/>
          <a:lstStyle/>
          <a:p>
            <a:r>
              <a:rPr lang="en-US"/>
              <a:t>© 2012 Pearson Prentice Hall. All rights reserved.</a:t>
            </a:r>
          </a:p>
        </p:txBody>
      </p:sp>
      <p:sp>
        <p:nvSpPr>
          <p:cNvPr id="5" name="Slide Number Placeholder 4">
            <a:extLst>
              <a:ext uri="{FF2B5EF4-FFF2-40B4-BE49-F238E27FC236}">
                <a16:creationId xmlns:a16="http://schemas.microsoft.com/office/drawing/2014/main" id="{FE777D63-AC9C-4479-B79B-C4A691C57059}"/>
              </a:ext>
            </a:extLst>
          </p:cNvPr>
          <p:cNvSpPr>
            <a:spLocks noGrp="1"/>
          </p:cNvSpPr>
          <p:nvPr>
            <p:ph type="sldNum" sz="quarter" idx="11"/>
          </p:nvPr>
        </p:nvSpPr>
        <p:spPr/>
        <p:txBody>
          <a:bodyPr/>
          <a:lstStyle/>
          <a:p>
            <a:r>
              <a:rPr lang="en-US"/>
              <a:t>7-</a:t>
            </a:r>
            <a:fld id="{8325B3D9-4A1C-4136-AEF1-A831F7987FFB}" type="slidenum">
              <a:rPr lang="en-US" smtClean="0"/>
              <a:pPr/>
              <a:t>1</a:t>
            </a:fld>
            <a:endParaRPr lang="en-US"/>
          </a:p>
        </p:txBody>
      </p:sp>
    </p:spTree>
    <p:extLst>
      <p:ext uri="{BB962C8B-B14F-4D97-AF65-F5344CB8AC3E}">
        <p14:creationId xmlns:p14="http://schemas.microsoft.com/office/powerpoint/2010/main" val="29781653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71EA3C5C-0DC9-42A2-93F6-647DC7F07123}" type="slidenum">
              <a:rPr lang="en-US"/>
              <a:pPr/>
              <a:t>10</a:t>
            </a:fld>
            <a:endParaRPr lang="en-US"/>
          </a:p>
        </p:txBody>
      </p:sp>
      <p:sp>
        <p:nvSpPr>
          <p:cNvPr id="161794" name="Rectangle 2"/>
          <p:cNvSpPr>
            <a:spLocks noGrp="1" noChangeArrowheads="1"/>
          </p:cNvSpPr>
          <p:nvPr>
            <p:ph type="title"/>
          </p:nvPr>
        </p:nvSpPr>
        <p:spPr/>
        <p:txBody>
          <a:bodyPr/>
          <a:lstStyle/>
          <a:p>
            <a:r>
              <a:rPr lang="en-US">
                <a:solidFill>
                  <a:srgbClr val="000000"/>
                </a:solidFill>
              </a:rPr>
              <a:t>Common Stock: Par Value</a:t>
            </a:r>
          </a:p>
        </p:txBody>
      </p:sp>
      <p:sp>
        <p:nvSpPr>
          <p:cNvPr id="161795" name="Rectangle 3"/>
          <p:cNvSpPr>
            <a:spLocks noGrp="1" noChangeArrowheads="1"/>
          </p:cNvSpPr>
          <p:nvPr>
            <p:ph type="body" idx="1"/>
          </p:nvPr>
        </p:nvSpPr>
        <p:spPr/>
        <p:txBody>
          <a:bodyPr/>
          <a:lstStyle/>
          <a:p>
            <a:pPr>
              <a:buFontTx/>
              <a:buChar char="•"/>
            </a:pPr>
            <a:r>
              <a:rPr lang="en-US" sz="2400">
                <a:solidFill>
                  <a:srgbClr val="000000"/>
                </a:solidFill>
                <a:latin typeface="Times New Roman" charset="0"/>
              </a:rPr>
              <a:t>The </a:t>
            </a:r>
            <a:r>
              <a:rPr lang="en-US" sz="2400" b="1">
                <a:solidFill>
                  <a:srgbClr val="000000"/>
                </a:solidFill>
                <a:latin typeface="Times New Roman" charset="0"/>
              </a:rPr>
              <a:t>par value</a:t>
            </a:r>
            <a:r>
              <a:rPr lang="en-US" sz="2400">
                <a:solidFill>
                  <a:srgbClr val="000000"/>
                </a:solidFill>
                <a:latin typeface="Times New Roman" charset="0"/>
              </a:rPr>
              <a:t> of common stock is an arbitrary value established for legal purposes in the firm</a:t>
            </a:r>
            <a:r>
              <a:rPr lang="en-US" sz="2400">
                <a:solidFill>
                  <a:srgbClr val="000000"/>
                </a:solidFill>
                <a:latin typeface="Arial"/>
              </a:rPr>
              <a:t>’</a:t>
            </a:r>
            <a:r>
              <a:rPr lang="en-US" sz="2400">
                <a:solidFill>
                  <a:srgbClr val="000000"/>
                </a:solidFill>
                <a:latin typeface="Times New Roman" charset="0"/>
              </a:rPr>
              <a:t>s corporate charter, and can be used to find the total number of shares outstanding by dividing it into the book value of common stock.</a:t>
            </a:r>
          </a:p>
          <a:p>
            <a:pPr>
              <a:buFontTx/>
              <a:buChar char="•"/>
            </a:pPr>
            <a:r>
              <a:rPr lang="en-US" sz="2400">
                <a:solidFill>
                  <a:srgbClr val="000000"/>
                </a:solidFill>
                <a:latin typeface="Times New Roman" charset="0"/>
              </a:rPr>
              <a:t>When a firm sells news shares of common stock, the par value of the shares sold is recorded in the capital section of the balance sheet as part of common stock. </a:t>
            </a:r>
          </a:p>
          <a:p>
            <a:pPr>
              <a:buFontTx/>
              <a:buChar char="•"/>
            </a:pPr>
            <a:r>
              <a:rPr lang="en-US" sz="2400">
                <a:solidFill>
                  <a:srgbClr val="000000"/>
                </a:solidFill>
                <a:latin typeface="Times New Roman" charset="0"/>
              </a:rPr>
              <a:t>At any time the total number of shares of common stock outstanding can be found by dividing the book value of common stock by the par value.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C2C7D494-9C38-4CE7-966B-618842161B48}" type="slidenum">
              <a:rPr lang="en-US"/>
              <a:pPr/>
              <a:t>11</a:t>
            </a:fld>
            <a:endParaRPr lang="en-US"/>
          </a:p>
        </p:txBody>
      </p:sp>
      <p:sp>
        <p:nvSpPr>
          <p:cNvPr id="162818" name="Rectangle 2"/>
          <p:cNvSpPr>
            <a:spLocks noGrp="1" noChangeArrowheads="1"/>
          </p:cNvSpPr>
          <p:nvPr>
            <p:ph type="title"/>
          </p:nvPr>
        </p:nvSpPr>
        <p:spPr/>
        <p:txBody>
          <a:bodyPr/>
          <a:lstStyle/>
          <a:p>
            <a:r>
              <a:rPr lang="en-US">
                <a:solidFill>
                  <a:srgbClr val="000000"/>
                </a:solidFill>
              </a:rPr>
              <a:t>Common Stock: Preemptive Rights</a:t>
            </a:r>
          </a:p>
        </p:txBody>
      </p:sp>
      <p:sp>
        <p:nvSpPr>
          <p:cNvPr id="162819" name="Rectangle 3"/>
          <p:cNvSpPr>
            <a:spLocks noGrp="1" noChangeArrowheads="1"/>
          </p:cNvSpPr>
          <p:nvPr>
            <p:ph type="body" idx="1"/>
          </p:nvPr>
        </p:nvSpPr>
        <p:spPr/>
        <p:txBody>
          <a:bodyPr/>
          <a:lstStyle/>
          <a:p>
            <a:pPr>
              <a:buFontTx/>
              <a:buChar char="•"/>
            </a:pPr>
            <a:r>
              <a:rPr lang="en-US" sz="2400">
                <a:solidFill>
                  <a:srgbClr val="000000"/>
                </a:solidFill>
                <a:latin typeface="Times New Roman" charset="0"/>
              </a:rPr>
              <a:t>A </a:t>
            </a:r>
            <a:r>
              <a:rPr lang="en-US" sz="2400" b="1">
                <a:solidFill>
                  <a:srgbClr val="000000"/>
                </a:solidFill>
                <a:latin typeface="Times New Roman" charset="0"/>
              </a:rPr>
              <a:t>preemptive right </a:t>
            </a:r>
            <a:r>
              <a:rPr lang="en-US" sz="2400">
                <a:solidFill>
                  <a:srgbClr val="000000"/>
                </a:solidFill>
                <a:latin typeface="Times New Roman" charset="0"/>
              </a:rPr>
              <a:t>allows common stockholders to maintain their proportionate ownership in the corporation when new shares are issued, thus protecting them from dilution of their ownership.</a:t>
            </a:r>
          </a:p>
          <a:p>
            <a:pPr>
              <a:buFontTx/>
              <a:buChar char="•"/>
            </a:pPr>
            <a:r>
              <a:rPr lang="en-US" sz="2400" b="1">
                <a:solidFill>
                  <a:srgbClr val="000000"/>
                </a:solidFill>
                <a:latin typeface="Times New Roman" charset="0"/>
              </a:rPr>
              <a:t>Dilution of ownership</a:t>
            </a:r>
            <a:r>
              <a:rPr lang="en-US" sz="2400">
                <a:solidFill>
                  <a:srgbClr val="000000"/>
                </a:solidFill>
                <a:latin typeface="Times New Roman" charset="0"/>
              </a:rPr>
              <a:t> is a reduction in each previous shareholder</a:t>
            </a:r>
            <a:r>
              <a:rPr lang="en-US" sz="2400">
                <a:solidFill>
                  <a:srgbClr val="000000"/>
                </a:solidFill>
                <a:latin typeface="Arial"/>
              </a:rPr>
              <a:t>’</a:t>
            </a:r>
            <a:r>
              <a:rPr lang="en-US" sz="2400">
                <a:solidFill>
                  <a:srgbClr val="000000"/>
                </a:solidFill>
                <a:latin typeface="Times New Roman" charset="0"/>
              </a:rPr>
              <a:t>s fractional ownership resulting from the issuance of additional shares of common stock.</a:t>
            </a:r>
          </a:p>
          <a:p>
            <a:pPr>
              <a:buFontTx/>
              <a:buChar char="•"/>
            </a:pPr>
            <a:r>
              <a:rPr lang="en-US" sz="2400" b="1">
                <a:solidFill>
                  <a:srgbClr val="000000"/>
                </a:solidFill>
                <a:latin typeface="Times New Roman" charset="0"/>
              </a:rPr>
              <a:t>Dilution of earnings </a:t>
            </a:r>
            <a:r>
              <a:rPr lang="en-US" sz="2400">
                <a:solidFill>
                  <a:srgbClr val="000000"/>
                </a:solidFill>
                <a:latin typeface="Times New Roman" charset="0"/>
              </a:rPr>
              <a:t>is a reduction in each previous shareholder</a:t>
            </a:r>
            <a:r>
              <a:rPr lang="en-US" sz="2400">
                <a:solidFill>
                  <a:srgbClr val="000000"/>
                </a:solidFill>
                <a:latin typeface="Arial"/>
              </a:rPr>
              <a:t>’</a:t>
            </a:r>
            <a:r>
              <a:rPr lang="en-US" sz="2400">
                <a:solidFill>
                  <a:srgbClr val="000000"/>
                </a:solidFill>
                <a:latin typeface="Times New Roman" charset="0"/>
              </a:rPr>
              <a:t>s fractional claim on the firm</a:t>
            </a:r>
            <a:r>
              <a:rPr lang="en-US" sz="2400">
                <a:solidFill>
                  <a:srgbClr val="000000"/>
                </a:solidFill>
                <a:latin typeface="Arial"/>
              </a:rPr>
              <a:t>’</a:t>
            </a:r>
            <a:r>
              <a:rPr lang="en-US" sz="2400">
                <a:solidFill>
                  <a:srgbClr val="000000"/>
                </a:solidFill>
                <a:latin typeface="Times New Roman" charset="0"/>
              </a:rPr>
              <a:t>s earnings resulting from the issuance of additional shares of common stock.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DD50A749-509F-449E-8064-D4A5D5A29A64}" type="slidenum">
              <a:rPr lang="en-US"/>
              <a:pPr/>
              <a:t>12</a:t>
            </a:fld>
            <a:endParaRPr lang="en-US"/>
          </a:p>
        </p:txBody>
      </p:sp>
      <p:sp>
        <p:nvSpPr>
          <p:cNvPr id="163842" name="Rectangle 2"/>
          <p:cNvSpPr>
            <a:spLocks noGrp="1" noChangeArrowheads="1"/>
          </p:cNvSpPr>
          <p:nvPr>
            <p:ph type="title"/>
          </p:nvPr>
        </p:nvSpPr>
        <p:spPr/>
        <p:txBody>
          <a:bodyPr/>
          <a:lstStyle/>
          <a:p>
            <a:r>
              <a:rPr lang="en-US">
                <a:solidFill>
                  <a:srgbClr val="000000"/>
                </a:solidFill>
              </a:rPr>
              <a:t>Common Stock: Preemptive Rights (cont.)</a:t>
            </a:r>
          </a:p>
        </p:txBody>
      </p:sp>
      <p:sp>
        <p:nvSpPr>
          <p:cNvPr id="163843" name="Rectangle 3"/>
          <p:cNvSpPr>
            <a:spLocks noGrp="1" noChangeArrowheads="1"/>
          </p:cNvSpPr>
          <p:nvPr>
            <p:ph type="body" idx="1"/>
          </p:nvPr>
        </p:nvSpPr>
        <p:spPr/>
        <p:txBody>
          <a:bodyPr/>
          <a:lstStyle/>
          <a:p>
            <a:pPr>
              <a:lnSpc>
                <a:spcPct val="90000"/>
              </a:lnSpc>
              <a:buFontTx/>
              <a:buChar char="•"/>
            </a:pPr>
            <a:r>
              <a:rPr lang="en-US" sz="2800" b="1">
                <a:solidFill>
                  <a:srgbClr val="000000"/>
                </a:solidFill>
                <a:latin typeface="Times New Roman" charset="0"/>
              </a:rPr>
              <a:t>Rights </a:t>
            </a:r>
            <a:r>
              <a:rPr lang="en-US" sz="2800">
                <a:solidFill>
                  <a:srgbClr val="000000"/>
                </a:solidFill>
                <a:latin typeface="Times New Roman" charset="0"/>
              </a:rPr>
              <a:t>are financial instruments that allow stockholders to purchase additional shares at a price below the market price, in direct proportion to their number of owned shares.</a:t>
            </a:r>
          </a:p>
          <a:p>
            <a:pPr>
              <a:lnSpc>
                <a:spcPct val="90000"/>
              </a:lnSpc>
              <a:buFontTx/>
              <a:buChar char="•"/>
            </a:pPr>
            <a:r>
              <a:rPr lang="en-US" sz="2800">
                <a:solidFill>
                  <a:srgbClr val="000000"/>
                </a:solidFill>
                <a:latin typeface="Times New Roman" charset="0"/>
              </a:rPr>
              <a:t>Rights are an important financing tool without which shareholders would run the risk of losing their proportionate control of the corporation. </a:t>
            </a:r>
          </a:p>
          <a:p>
            <a:pPr>
              <a:lnSpc>
                <a:spcPct val="90000"/>
              </a:lnSpc>
              <a:buFontTx/>
              <a:buChar char="•"/>
            </a:pPr>
            <a:r>
              <a:rPr lang="en-US" sz="2800">
                <a:solidFill>
                  <a:srgbClr val="000000"/>
                </a:solidFill>
                <a:latin typeface="Times New Roman" charset="0"/>
              </a:rPr>
              <a:t>From the firm</a:t>
            </a:r>
            <a:r>
              <a:rPr lang="en-US" sz="2800">
                <a:solidFill>
                  <a:srgbClr val="000000"/>
                </a:solidFill>
                <a:latin typeface="Arial"/>
              </a:rPr>
              <a:t>’</a:t>
            </a:r>
            <a:r>
              <a:rPr lang="en-US" sz="2800">
                <a:solidFill>
                  <a:srgbClr val="000000"/>
                </a:solidFill>
                <a:latin typeface="Times New Roman" charset="0"/>
              </a:rPr>
              <a:t>s viewpoint, the use of rights offerings to raise new equity capital may be less costly than a public offering of stock.</a:t>
            </a:r>
            <a:endParaRPr lang="en-US" sz="2800">
              <a:latin typeface="Times New Roman"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A541B0C8-66F7-4522-BCB2-E721CA4B9D83}" type="slidenum">
              <a:rPr lang="en-US"/>
              <a:pPr/>
              <a:t>13</a:t>
            </a:fld>
            <a:endParaRPr lang="en-US"/>
          </a:p>
        </p:txBody>
      </p:sp>
      <p:sp>
        <p:nvSpPr>
          <p:cNvPr id="164866" name="Rectangle 2"/>
          <p:cNvSpPr>
            <a:spLocks noGrp="1" noChangeArrowheads="1"/>
          </p:cNvSpPr>
          <p:nvPr>
            <p:ph type="title"/>
          </p:nvPr>
        </p:nvSpPr>
        <p:spPr>
          <a:xfrm>
            <a:off x="152400" y="182563"/>
            <a:ext cx="7162800" cy="1066800"/>
          </a:xfrm>
        </p:spPr>
        <p:txBody>
          <a:bodyPr/>
          <a:lstStyle/>
          <a:p>
            <a:r>
              <a:rPr lang="en-US" sz="3200">
                <a:solidFill>
                  <a:srgbClr val="000000"/>
                </a:solidFill>
              </a:rPr>
              <a:t>Common Stock: Authorized, Outstanding, and Issued Shares</a:t>
            </a:r>
            <a:endParaRPr lang="en-US">
              <a:solidFill>
                <a:srgbClr val="000000"/>
              </a:solidFill>
            </a:endParaRPr>
          </a:p>
        </p:txBody>
      </p:sp>
      <p:sp>
        <p:nvSpPr>
          <p:cNvPr id="164867" name="Rectangle 3"/>
          <p:cNvSpPr>
            <a:spLocks noGrp="1" noChangeArrowheads="1"/>
          </p:cNvSpPr>
          <p:nvPr>
            <p:ph type="body" idx="1"/>
          </p:nvPr>
        </p:nvSpPr>
        <p:spPr/>
        <p:txBody>
          <a:bodyPr/>
          <a:lstStyle/>
          <a:p>
            <a:pPr>
              <a:buFontTx/>
              <a:buChar char="•"/>
            </a:pPr>
            <a:r>
              <a:rPr lang="en-US" sz="2400" b="1">
                <a:solidFill>
                  <a:srgbClr val="000000"/>
                </a:solidFill>
                <a:latin typeface="Times New Roman" charset="0"/>
              </a:rPr>
              <a:t>Authorized shares </a:t>
            </a:r>
            <a:r>
              <a:rPr lang="en-US" sz="2400">
                <a:solidFill>
                  <a:srgbClr val="000000"/>
                </a:solidFill>
                <a:latin typeface="Times New Roman" charset="0"/>
              </a:rPr>
              <a:t>are the shares of common stock that a firm</a:t>
            </a:r>
            <a:r>
              <a:rPr lang="en-US" sz="2400">
                <a:solidFill>
                  <a:srgbClr val="000000"/>
                </a:solidFill>
                <a:latin typeface="Arial"/>
              </a:rPr>
              <a:t>’</a:t>
            </a:r>
            <a:r>
              <a:rPr lang="en-US" sz="2400">
                <a:solidFill>
                  <a:srgbClr val="000000"/>
                </a:solidFill>
                <a:latin typeface="Times New Roman" charset="0"/>
              </a:rPr>
              <a:t>s corporate charter allows it to issue.</a:t>
            </a:r>
          </a:p>
          <a:p>
            <a:pPr>
              <a:buFontTx/>
              <a:buChar char="•"/>
            </a:pPr>
            <a:r>
              <a:rPr lang="en-US" sz="2400" b="1">
                <a:solidFill>
                  <a:srgbClr val="000000"/>
                </a:solidFill>
                <a:latin typeface="Times New Roman" charset="0"/>
              </a:rPr>
              <a:t>Outstanding shares </a:t>
            </a:r>
            <a:r>
              <a:rPr lang="en-US" sz="2400">
                <a:solidFill>
                  <a:srgbClr val="000000"/>
                </a:solidFill>
                <a:latin typeface="Times New Roman" charset="0"/>
              </a:rPr>
              <a:t>are issued shares of common stock held by investors, this includes private and public investors.</a:t>
            </a:r>
          </a:p>
          <a:p>
            <a:pPr>
              <a:buFontTx/>
              <a:buChar char="•"/>
            </a:pPr>
            <a:r>
              <a:rPr lang="en-US" sz="2400" b="1">
                <a:solidFill>
                  <a:srgbClr val="000000"/>
                </a:solidFill>
                <a:latin typeface="Times New Roman" charset="0"/>
              </a:rPr>
              <a:t>Treasury stock </a:t>
            </a:r>
            <a:r>
              <a:rPr lang="en-US" sz="2400">
                <a:solidFill>
                  <a:srgbClr val="000000"/>
                </a:solidFill>
                <a:latin typeface="Times New Roman" charset="0"/>
              </a:rPr>
              <a:t>are issued shares of common stock held by the firm; often these shares have been repurchased by the firm.</a:t>
            </a:r>
          </a:p>
          <a:p>
            <a:pPr>
              <a:buFontTx/>
              <a:buChar char="•"/>
            </a:pPr>
            <a:r>
              <a:rPr lang="en-US" sz="2400" b="1">
                <a:solidFill>
                  <a:srgbClr val="000000"/>
                </a:solidFill>
                <a:latin typeface="Times New Roman" charset="0"/>
              </a:rPr>
              <a:t>Issued shares </a:t>
            </a:r>
            <a:r>
              <a:rPr lang="en-US" sz="2400">
                <a:solidFill>
                  <a:srgbClr val="000000"/>
                </a:solidFill>
                <a:latin typeface="Times New Roman" charset="0"/>
              </a:rPr>
              <a:t>are shares of common stock that have been put into circulation. </a:t>
            </a:r>
          </a:p>
          <a:p>
            <a:pPr lvl="1" algn="ctr">
              <a:buFont typeface="Times" charset="0"/>
              <a:buNone/>
            </a:pPr>
            <a:r>
              <a:rPr lang="en-US" sz="2000">
                <a:solidFill>
                  <a:srgbClr val="000000"/>
                </a:solidFill>
                <a:latin typeface="Times New Roman" charset="0"/>
              </a:rPr>
              <a:t>Issued shares = outstanding shares + treasury stock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 2012 Pearson Prentice Hall. All rights reserved.</a:t>
            </a:r>
          </a:p>
        </p:txBody>
      </p:sp>
      <p:sp>
        <p:nvSpPr>
          <p:cNvPr id="6" name="Slide Number Placeholder 4"/>
          <p:cNvSpPr>
            <a:spLocks noGrp="1"/>
          </p:cNvSpPr>
          <p:nvPr>
            <p:ph type="sldNum" sz="quarter" idx="11"/>
          </p:nvPr>
        </p:nvSpPr>
        <p:spPr/>
        <p:txBody>
          <a:bodyPr/>
          <a:lstStyle/>
          <a:p>
            <a:r>
              <a:rPr lang="en-US"/>
              <a:t>7-</a:t>
            </a:r>
            <a:fld id="{F2AB7DE6-ABA7-4410-B25D-E39F532C0913}" type="slidenum">
              <a:rPr lang="en-US"/>
              <a:pPr/>
              <a:t>14</a:t>
            </a:fld>
            <a:endParaRPr lang="en-US"/>
          </a:p>
        </p:txBody>
      </p:sp>
      <p:sp>
        <p:nvSpPr>
          <p:cNvPr id="165890" name="Rectangle 2"/>
          <p:cNvSpPr>
            <a:spLocks noGrp="1" noChangeArrowheads="1"/>
          </p:cNvSpPr>
          <p:nvPr>
            <p:ph type="title"/>
          </p:nvPr>
        </p:nvSpPr>
        <p:spPr>
          <a:xfrm>
            <a:off x="152400" y="241300"/>
            <a:ext cx="7162800" cy="946150"/>
          </a:xfrm>
        </p:spPr>
        <p:txBody>
          <a:bodyPr/>
          <a:lstStyle/>
          <a:p>
            <a:r>
              <a:rPr lang="en-US" sz="2800">
                <a:solidFill>
                  <a:srgbClr val="000000"/>
                </a:solidFill>
              </a:rPr>
              <a:t>Common Stock: Authorized, Outstanding, and Issued Shares (cont.)</a:t>
            </a:r>
            <a:endParaRPr lang="en-US">
              <a:solidFill>
                <a:srgbClr val="000000"/>
              </a:solidFill>
            </a:endParaRPr>
          </a:p>
        </p:txBody>
      </p:sp>
      <p:sp>
        <p:nvSpPr>
          <p:cNvPr id="165891" name="Rectangle 3"/>
          <p:cNvSpPr>
            <a:spLocks noGrp="1" noChangeArrowheads="1"/>
          </p:cNvSpPr>
          <p:nvPr>
            <p:ph type="body" idx="1"/>
          </p:nvPr>
        </p:nvSpPr>
        <p:spPr/>
        <p:txBody>
          <a:bodyPr/>
          <a:lstStyle/>
          <a:p>
            <a:pPr marL="0" indent="0"/>
            <a:r>
              <a:rPr lang="en-US" sz="2800">
                <a:solidFill>
                  <a:srgbClr val="000000"/>
                </a:solidFill>
                <a:latin typeface="Times New Roman" charset="0"/>
              </a:rPr>
              <a:t>Golden Enterprises, a producer of medical pumps, has the following stockholder</a:t>
            </a:r>
            <a:r>
              <a:rPr lang="en-US" sz="2800">
                <a:solidFill>
                  <a:srgbClr val="000000"/>
                </a:solidFill>
                <a:latin typeface="Arial"/>
              </a:rPr>
              <a:t>’</a:t>
            </a:r>
            <a:r>
              <a:rPr lang="en-US" sz="2800">
                <a:solidFill>
                  <a:srgbClr val="000000"/>
                </a:solidFill>
                <a:latin typeface="Times New Roman" charset="0"/>
              </a:rPr>
              <a:t>s equity account on December 31</a:t>
            </a:r>
            <a:r>
              <a:rPr lang="en-US" sz="2800" baseline="30000">
                <a:solidFill>
                  <a:srgbClr val="000000"/>
                </a:solidFill>
                <a:latin typeface="Times New Roman" charset="0"/>
              </a:rPr>
              <a:t>st</a:t>
            </a:r>
            <a:r>
              <a:rPr lang="en-US" sz="2800">
                <a:solidFill>
                  <a:srgbClr val="000000"/>
                </a:solidFill>
                <a:latin typeface="Times New Roman" charset="0"/>
              </a:rPr>
              <a:t>.</a:t>
            </a:r>
          </a:p>
          <a:p>
            <a:pPr marL="0" indent="0"/>
            <a:endParaRPr lang="en-US" sz="2800">
              <a:latin typeface="Times New Roman" charset="0"/>
            </a:endParaRPr>
          </a:p>
        </p:txBody>
      </p:sp>
      <p:pic>
        <p:nvPicPr>
          <p:cNvPr id="165892" name="Picture 4" descr="ex0701"/>
          <p:cNvPicPr>
            <a:picLocks noChangeAspect="1" noChangeArrowheads="1"/>
          </p:cNvPicPr>
          <p:nvPr/>
        </p:nvPicPr>
        <p:blipFill>
          <a:blip r:embed="rId2"/>
          <a:srcRect/>
          <a:stretch>
            <a:fillRect/>
          </a:stretch>
        </p:blipFill>
        <p:spPr bwMode="auto">
          <a:xfrm>
            <a:off x="419100" y="2895600"/>
            <a:ext cx="8305800" cy="3062288"/>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78E4E115-6444-48C5-92FE-112F3C3BA739}" type="slidenum">
              <a:rPr lang="en-US"/>
              <a:pPr/>
              <a:t>15</a:t>
            </a:fld>
            <a:endParaRPr lang="en-US"/>
          </a:p>
        </p:txBody>
      </p:sp>
      <p:sp>
        <p:nvSpPr>
          <p:cNvPr id="166914" name="Rectangle 2"/>
          <p:cNvSpPr>
            <a:spLocks noGrp="1" noChangeArrowheads="1"/>
          </p:cNvSpPr>
          <p:nvPr>
            <p:ph type="title"/>
          </p:nvPr>
        </p:nvSpPr>
        <p:spPr/>
        <p:txBody>
          <a:bodyPr/>
          <a:lstStyle/>
          <a:p>
            <a:r>
              <a:rPr lang="en-US">
                <a:solidFill>
                  <a:srgbClr val="000000"/>
                </a:solidFill>
              </a:rPr>
              <a:t>Common Stock: Voting Rights</a:t>
            </a:r>
          </a:p>
        </p:txBody>
      </p:sp>
      <p:sp>
        <p:nvSpPr>
          <p:cNvPr id="166915" name="Rectangle 3"/>
          <p:cNvSpPr>
            <a:spLocks noGrp="1" noChangeArrowheads="1"/>
          </p:cNvSpPr>
          <p:nvPr>
            <p:ph type="body" idx="1"/>
          </p:nvPr>
        </p:nvSpPr>
        <p:spPr/>
        <p:txBody>
          <a:bodyPr/>
          <a:lstStyle/>
          <a:p>
            <a:pPr>
              <a:buFontTx/>
              <a:buChar char="•"/>
            </a:pPr>
            <a:r>
              <a:rPr lang="en-US" sz="2400">
                <a:solidFill>
                  <a:srgbClr val="000000"/>
                </a:solidFill>
                <a:latin typeface="Times New Roman" charset="0"/>
              </a:rPr>
              <a:t>Generally, each share of common stock entitles its holder to one vote in the election of directors and on special issues. </a:t>
            </a:r>
          </a:p>
          <a:p>
            <a:pPr>
              <a:buFontTx/>
              <a:buChar char="•"/>
            </a:pPr>
            <a:r>
              <a:rPr lang="en-US" sz="2400">
                <a:solidFill>
                  <a:srgbClr val="000000"/>
                </a:solidFill>
                <a:latin typeface="Times New Roman" charset="0"/>
              </a:rPr>
              <a:t>Votes are generally assignable and may be cast at the annual stockholders</a:t>
            </a:r>
            <a:r>
              <a:rPr lang="en-US" sz="2400">
                <a:solidFill>
                  <a:srgbClr val="000000"/>
                </a:solidFill>
                <a:latin typeface="Arial"/>
              </a:rPr>
              <a:t>’</a:t>
            </a:r>
            <a:r>
              <a:rPr lang="en-US" sz="2400">
                <a:solidFill>
                  <a:srgbClr val="000000"/>
                </a:solidFill>
                <a:latin typeface="Times New Roman" charset="0"/>
              </a:rPr>
              <a:t> meeting.</a:t>
            </a:r>
          </a:p>
          <a:p>
            <a:pPr>
              <a:buFontTx/>
              <a:buChar char="•"/>
            </a:pPr>
            <a:r>
              <a:rPr lang="en-US" sz="2400">
                <a:solidFill>
                  <a:srgbClr val="000000"/>
                </a:solidFill>
                <a:latin typeface="Times New Roman" charset="0"/>
              </a:rPr>
              <a:t>A </a:t>
            </a:r>
            <a:r>
              <a:rPr lang="en-US" sz="2400" b="1">
                <a:solidFill>
                  <a:srgbClr val="000000"/>
                </a:solidFill>
                <a:latin typeface="Times New Roman" charset="0"/>
              </a:rPr>
              <a:t>proxy statement</a:t>
            </a:r>
            <a:r>
              <a:rPr lang="en-US" sz="2400">
                <a:solidFill>
                  <a:srgbClr val="000000"/>
                </a:solidFill>
                <a:latin typeface="Times New Roman" charset="0"/>
              </a:rPr>
              <a:t> is a statement transferring the votes of a stockholder to another party.</a:t>
            </a:r>
          </a:p>
          <a:p>
            <a:pPr lvl="1"/>
            <a:r>
              <a:rPr lang="en-US" sz="2000">
                <a:solidFill>
                  <a:srgbClr val="000000"/>
                </a:solidFill>
                <a:latin typeface="Times New Roman" charset="0"/>
              </a:rPr>
              <a:t>Because most small stockholders do not attend the annual meeting to vote, they may sign a proxy statement transferring their votes to another party. </a:t>
            </a:r>
          </a:p>
          <a:p>
            <a:pPr lvl="1"/>
            <a:r>
              <a:rPr lang="en-US" sz="2000">
                <a:solidFill>
                  <a:srgbClr val="000000"/>
                </a:solidFill>
                <a:latin typeface="Times New Roman" charset="0"/>
              </a:rPr>
              <a:t>Existing management generally receives the stockholders</a:t>
            </a:r>
            <a:r>
              <a:rPr lang="en-US" sz="2000">
                <a:solidFill>
                  <a:srgbClr val="000000"/>
                </a:solidFill>
                <a:latin typeface="Arial"/>
              </a:rPr>
              <a:t>’</a:t>
            </a:r>
            <a:r>
              <a:rPr lang="en-US" sz="2000">
                <a:solidFill>
                  <a:srgbClr val="000000"/>
                </a:solidFill>
                <a:latin typeface="Times New Roman" charset="0"/>
              </a:rPr>
              <a:t> proxies, because it is able to solicit them at company expense.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6FFA7CB4-EE16-45A8-B465-D9BE07ABF661}" type="slidenum">
              <a:rPr lang="en-US"/>
              <a:pPr/>
              <a:t>16</a:t>
            </a:fld>
            <a:endParaRPr lang="en-US"/>
          </a:p>
        </p:txBody>
      </p:sp>
      <p:sp>
        <p:nvSpPr>
          <p:cNvPr id="167938" name="Rectangle 2"/>
          <p:cNvSpPr>
            <a:spLocks noGrp="1" noChangeArrowheads="1"/>
          </p:cNvSpPr>
          <p:nvPr>
            <p:ph type="title"/>
          </p:nvPr>
        </p:nvSpPr>
        <p:spPr/>
        <p:txBody>
          <a:bodyPr/>
          <a:lstStyle/>
          <a:p>
            <a:r>
              <a:rPr lang="en-US">
                <a:solidFill>
                  <a:srgbClr val="000000"/>
                </a:solidFill>
              </a:rPr>
              <a:t>Common Stock: Voting Rights (cont.)</a:t>
            </a:r>
          </a:p>
        </p:txBody>
      </p:sp>
      <p:sp>
        <p:nvSpPr>
          <p:cNvPr id="167939" name="Rectangle 3"/>
          <p:cNvSpPr>
            <a:spLocks noGrp="1" noChangeArrowheads="1"/>
          </p:cNvSpPr>
          <p:nvPr>
            <p:ph type="body" idx="1"/>
          </p:nvPr>
        </p:nvSpPr>
        <p:spPr/>
        <p:txBody>
          <a:bodyPr/>
          <a:lstStyle/>
          <a:p>
            <a:pPr>
              <a:buFontTx/>
              <a:buChar char="•"/>
            </a:pPr>
            <a:r>
              <a:rPr lang="en-US" sz="2400">
                <a:solidFill>
                  <a:srgbClr val="000000"/>
                </a:solidFill>
                <a:latin typeface="Times New Roman" charset="0"/>
              </a:rPr>
              <a:t>A </a:t>
            </a:r>
            <a:r>
              <a:rPr lang="en-US" sz="2400" b="1">
                <a:solidFill>
                  <a:srgbClr val="000000"/>
                </a:solidFill>
                <a:latin typeface="Times New Roman" charset="0"/>
              </a:rPr>
              <a:t>proxy battle </a:t>
            </a:r>
            <a:r>
              <a:rPr lang="en-US" sz="2400">
                <a:solidFill>
                  <a:srgbClr val="000000"/>
                </a:solidFill>
                <a:latin typeface="Times New Roman" charset="0"/>
              </a:rPr>
              <a:t>is an attempt by a nonmanagement group to gain control of the management of a firm by soliciting a sufficient number of proxy votes.</a:t>
            </a:r>
          </a:p>
          <a:p>
            <a:pPr>
              <a:buFontTx/>
              <a:buChar char="•"/>
            </a:pPr>
            <a:r>
              <a:rPr lang="en-US" sz="2400" b="1">
                <a:solidFill>
                  <a:srgbClr val="000000"/>
                </a:solidFill>
                <a:latin typeface="Times New Roman" charset="0"/>
              </a:rPr>
              <a:t>Supervoting shares </a:t>
            </a:r>
            <a:r>
              <a:rPr lang="en-US" sz="2400">
                <a:solidFill>
                  <a:srgbClr val="000000"/>
                </a:solidFill>
                <a:latin typeface="Times New Roman" charset="0"/>
              </a:rPr>
              <a:t>is stock that carries with it multiple votes per share rather than the single vote per share typically given on regular shares of common stock.</a:t>
            </a:r>
          </a:p>
          <a:p>
            <a:pPr>
              <a:buFontTx/>
              <a:buChar char="•"/>
            </a:pPr>
            <a:r>
              <a:rPr lang="en-US" sz="2400" b="1">
                <a:solidFill>
                  <a:srgbClr val="000000"/>
                </a:solidFill>
                <a:latin typeface="Times New Roman" charset="0"/>
              </a:rPr>
              <a:t>Nonvoting common stock </a:t>
            </a:r>
            <a:r>
              <a:rPr lang="en-US" sz="2400">
                <a:solidFill>
                  <a:srgbClr val="000000"/>
                </a:solidFill>
                <a:latin typeface="Times New Roman" charset="0"/>
              </a:rPr>
              <a:t>is common stock that carries no voting rights; issued when the firm wishes to raise capital through the sale of common stock but does not want to give up its voting control.</a:t>
            </a:r>
          </a:p>
          <a:p>
            <a:pPr>
              <a:buFontTx/>
              <a:buChar char="•"/>
            </a:pPr>
            <a:endParaRPr lang="en-US" sz="2400">
              <a:latin typeface="Times New Roman"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34572101-CEA0-474C-9887-28EFD083AEBD}" type="slidenum">
              <a:rPr lang="en-US"/>
              <a:pPr/>
              <a:t>17</a:t>
            </a:fld>
            <a:endParaRPr lang="en-US"/>
          </a:p>
        </p:txBody>
      </p:sp>
      <p:sp>
        <p:nvSpPr>
          <p:cNvPr id="168962" name="Rectangle 2"/>
          <p:cNvSpPr>
            <a:spLocks noGrp="1" noChangeArrowheads="1"/>
          </p:cNvSpPr>
          <p:nvPr>
            <p:ph type="title"/>
          </p:nvPr>
        </p:nvSpPr>
        <p:spPr/>
        <p:txBody>
          <a:bodyPr/>
          <a:lstStyle/>
          <a:p>
            <a:r>
              <a:rPr lang="en-US">
                <a:solidFill>
                  <a:srgbClr val="000000"/>
                </a:solidFill>
              </a:rPr>
              <a:t>Common Stock: Dividends</a:t>
            </a:r>
          </a:p>
        </p:txBody>
      </p:sp>
      <p:sp>
        <p:nvSpPr>
          <p:cNvPr id="168963" name="Rectangle 3"/>
          <p:cNvSpPr>
            <a:spLocks noGrp="1" noChangeArrowheads="1"/>
          </p:cNvSpPr>
          <p:nvPr>
            <p:ph type="body" idx="1"/>
          </p:nvPr>
        </p:nvSpPr>
        <p:spPr/>
        <p:txBody>
          <a:bodyPr/>
          <a:lstStyle/>
          <a:p>
            <a:pPr>
              <a:buFontTx/>
              <a:buChar char="•"/>
            </a:pPr>
            <a:r>
              <a:rPr lang="en-US" sz="2400">
                <a:solidFill>
                  <a:srgbClr val="000000"/>
                </a:solidFill>
                <a:latin typeface="Times New Roman" charset="0"/>
              </a:rPr>
              <a:t>The payment of dividends to the firm</a:t>
            </a:r>
            <a:r>
              <a:rPr lang="en-US" sz="2400">
                <a:solidFill>
                  <a:srgbClr val="000000"/>
                </a:solidFill>
                <a:latin typeface="Arial"/>
              </a:rPr>
              <a:t>’</a:t>
            </a:r>
            <a:r>
              <a:rPr lang="en-US" sz="2400">
                <a:solidFill>
                  <a:srgbClr val="000000"/>
                </a:solidFill>
                <a:latin typeface="Times New Roman" charset="0"/>
              </a:rPr>
              <a:t>s shareholders is at the discretion of the company</a:t>
            </a:r>
            <a:r>
              <a:rPr lang="en-US" sz="2400">
                <a:solidFill>
                  <a:srgbClr val="000000"/>
                </a:solidFill>
                <a:latin typeface="Arial"/>
              </a:rPr>
              <a:t>’</a:t>
            </a:r>
            <a:r>
              <a:rPr lang="en-US" sz="2400">
                <a:solidFill>
                  <a:srgbClr val="000000"/>
                </a:solidFill>
                <a:latin typeface="Times New Roman" charset="0"/>
              </a:rPr>
              <a:t>s board of directors. </a:t>
            </a:r>
          </a:p>
          <a:p>
            <a:pPr>
              <a:buFontTx/>
              <a:buChar char="•"/>
            </a:pPr>
            <a:r>
              <a:rPr lang="en-US" sz="2400">
                <a:solidFill>
                  <a:srgbClr val="000000"/>
                </a:solidFill>
                <a:latin typeface="Times New Roman" charset="0"/>
              </a:rPr>
              <a:t>Dividends may be paid in cash, stock, or merchandise. </a:t>
            </a:r>
          </a:p>
          <a:p>
            <a:pPr>
              <a:buFontTx/>
              <a:buChar char="•"/>
            </a:pPr>
            <a:r>
              <a:rPr lang="en-US" sz="2400">
                <a:solidFill>
                  <a:srgbClr val="000000"/>
                </a:solidFill>
                <a:latin typeface="Times New Roman" charset="0"/>
              </a:rPr>
              <a:t>Common stockholders are not promised a dividend, but they come to expect certain payments on the basis of the historical dividend pattern of the firm. </a:t>
            </a:r>
          </a:p>
          <a:p>
            <a:pPr>
              <a:buFontTx/>
              <a:buChar char="•"/>
            </a:pPr>
            <a:r>
              <a:rPr lang="en-US" sz="2400">
                <a:solidFill>
                  <a:srgbClr val="000000"/>
                </a:solidFill>
                <a:latin typeface="Times New Roman" charset="0"/>
              </a:rPr>
              <a:t>Before dividends are paid to common stockholders any past due dividends owed to preferred stockholders must be paid.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D940355C-B6FC-41CB-AC90-230AF148B4B8}" type="slidenum">
              <a:rPr lang="en-US"/>
              <a:pPr/>
              <a:t>18</a:t>
            </a:fld>
            <a:endParaRPr lang="en-US"/>
          </a:p>
        </p:txBody>
      </p:sp>
      <p:sp>
        <p:nvSpPr>
          <p:cNvPr id="169986" name="Rectangle 2"/>
          <p:cNvSpPr>
            <a:spLocks noGrp="1" noChangeArrowheads="1"/>
          </p:cNvSpPr>
          <p:nvPr>
            <p:ph type="title"/>
          </p:nvPr>
        </p:nvSpPr>
        <p:spPr/>
        <p:txBody>
          <a:bodyPr/>
          <a:lstStyle/>
          <a:p>
            <a:r>
              <a:rPr lang="en-US">
                <a:solidFill>
                  <a:srgbClr val="000000"/>
                </a:solidFill>
              </a:rPr>
              <a:t>Common Stock: </a:t>
            </a:r>
            <a:br>
              <a:rPr lang="en-US">
                <a:solidFill>
                  <a:srgbClr val="000000"/>
                </a:solidFill>
              </a:rPr>
            </a:br>
            <a:r>
              <a:rPr lang="en-US">
                <a:solidFill>
                  <a:srgbClr val="000000"/>
                </a:solidFill>
              </a:rPr>
              <a:t>International Stock Issues</a:t>
            </a:r>
          </a:p>
        </p:txBody>
      </p:sp>
      <p:sp>
        <p:nvSpPr>
          <p:cNvPr id="169987" name="Rectangle 3"/>
          <p:cNvSpPr>
            <a:spLocks noGrp="1" noChangeArrowheads="1"/>
          </p:cNvSpPr>
          <p:nvPr>
            <p:ph type="body" idx="1"/>
          </p:nvPr>
        </p:nvSpPr>
        <p:spPr/>
        <p:txBody>
          <a:bodyPr/>
          <a:lstStyle/>
          <a:p>
            <a:pPr>
              <a:buFontTx/>
              <a:buChar char="•"/>
            </a:pPr>
            <a:r>
              <a:rPr lang="en-US" sz="2400">
                <a:solidFill>
                  <a:srgbClr val="000000"/>
                </a:solidFill>
                <a:latin typeface="Times New Roman" charset="0"/>
              </a:rPr>
              <a:t>The international market for common stock is not as large as that for international debt.</a:t>
            </a:r>
          </a:p>
          <a:p>
            <a:pPr>
              <a:buFontTx/>
              <a:buChar char="•"/>
            </a:pPr>
            <a:r>
              <a:rPr lang="en-US" sz="2400">
                <a:solidFill>
                  <a:srgbClr val="000000"/>
                </a:solidFill>
                <a:latin typeface="Times New Roman" charset="0"/>
              </a:rPr>
              <a:t>However, cross-border issuance and trading of common stock have increased dramatically during the past 30 years.</a:t>
            </a:r>
          </a:p>
          <a:p>
            <a:pPr>
              <a:buFontTx/>
              <a:buChar char="•"/>
            </a:pPr>
            <a:r>
              <a:rPr lang="en-US" sz="2400">
                <a:solidFill>
                  <a:srgbClr val="000000"/>
                </a:solidFill>
                <a:latin typeface="Times New Roman" charset="0"/>
              </a:rPr>
              <a:t>Stock Issued in Foreign Markets</a:t>
            </a:r>
          </a:p>
          <a:p>
            <a:pPr lvl="1"/>
            <a:r>
              <a:rPr lang="en-US" sz="2000">
                <a:solidFill>
                  <a:srgbClr val="000000"/>
                </a:solidFill>
                <a:latin typeface="Times New Roman" charset="0"/>
              </a:rPr>
              <a:t>A growing number of firms are beginning to list their stocks on foreign markets.</a:t>
            </a:r>
          </a:p>
          <a:p>
            <a:pPr lvl="1"/>
            <a:r>
              <a:rPr lang="en-US" sz="2000">
                <a:solidFill>
                  <a:srgbClr val="000000"/>
                </a:solidFill>
                <a:latin typeface="Times New Roman" charset="0"/>
              </a:rPr>
              <a:t>Issuing stock internationally both broadens the company</a:t>
            </a:r>
            <a:r>
              <a:rPr lang="en-US" sz="2000">
                <a:solidFill>
                  <a:srgbClr val="000000"/>
                </a:solidFill>
                <a:latin typeface="Arial"/>
              </a:rPr>
              <a:t>’</a:t>
            </a:r>
            <a:r>
              <a:rPr lang="en-US" sz="2000">
                <a:solidFill>
                  <a:srgbClr val="000000"/>
                </a:solidFill>
                <a:latin typeface="Times New Roman" charset="0"/>
              </a:rPr>
              <a:t>s ownership base and helps it to integrate itself in the local business environment.</a:t>
            </a:r>
          </a:p>
          <a:p>
            <a:pPr lvl="1"/>
            <a:r>
              <a:rPr lang="en-US" sz="2000">
                <a:solidFill>
                  <a:srgbClr val="000000"/>
                </a:solidFill>
                <a:latin typeface="Times New Roman" charset="0"/>
              </a:rPr>
              <a:t>Locally traded stock can facilitate corporate acquisitions, because shares can be used as an acceptable method of payment.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CDCF99D5-C8B6-451A-A61B-ECC3223BCDC4}" type="slidenum">
              <a:rPr lang="en-US"/>
              <a:pPr/>
              <a:t>19</a:t>
            </a:fld>
            <a:endParaRPr lang="en-US"/>
          </a:p>
        </p:txBody>
      </p:sp>
      <p:sp>
        <p:nvSpPr>
          <p:cNvPr id="171010" name="Rectangle 2"/>
          <p:cNvSpPr>
            <a:spLocks noGrp="1" noChangeArrowheads="1"/>
          </p:cNvSpPr>
          <p:nvPr>
            <p:ph type="title"/>
          </p:nvPr>
        </p:nvSpPr>
        <p:spPr>
          <a:xfrm>
            <a:off x="152400" y="120650"/>
            <a:ext cx="7162800" cy="1190625"/>
          </a:xfrm>
        </p:spPr>
        <p:txBody>
          <a:bodyPr/>
          <a:lstStyle/>
          <a:p>
            <a:r>
              <a:rPr lang="en-US">
                <a:solidFill>
                  <a:srgbClr val="000000"/>
                </a:solidFill>
              </a:rPr>
              <a:t>Common Stock: International Stock Issues (cont.)</a:t>
            </a:r>
          </a:p>
        </p:txBody>
      </p:sp>
      <p:sp>
        <p:nvSpPr>
          <p:cNvPr id="171011" name="Rectangle 3"/>
          <p:cNvSpPr>
            <a:spLocks noGrp="1" noChangeArrowheads="1"/>
          </p:cNvSpPr>
          <p:nvPr>
            <p:ph type="body" idx="1"/>
          </p:nvPr>
        </p:nvSpPr>
        <p:spPr/>
        <p:txBody>
          <a:bodyPr/>
          <a:lstStyle/>
          <a:p>
            <a:pPr>
              <a:lnSpc>
                <a:spcPct val="90000"/>
              </a:lnSpc>
            </a:pPr>
            <a:r>
              <a:rPr lang="en-US" sz="2800">
                <a:solidFill>
                  <a:srgbClr val="000000"/>
                </a:solidFill>
                <a:latin typeface="Times New Roman" charset="0"/>
              </a:rPr>
              <a:t>Foreign Stocks in U.S. Markets</a:t>
            </a:r>
          </a:p>
          <a:p>
            <a:pPr lvl="1">
              <a:lnSpc>
                <a:spcPct val="90000"/>
              </a:lnSpc>
            </a:pPr>
            <a:r>
              <a:rPr lang="en-US" sz="2400" b="1">
                <a:solidFill>
                  <a:srgbClr val="000000"/>
                </a:solidFill>
                <a:latin typeface="Times New Roman" charset="0"/>
              </a:rPr>
              <a:t>American depositary receipts (ADRs) </a:t>
            </a:r>
            <a:r>
              <a:rPr lang="en-US" sz="2400">
                <a:solidFill>
                  <a:srgbClr val="000000"/>
                </a:solidFill>
                <a:latin typeface="Times New Roman" charset="0"/>
              </a:rPr>
              <a:t>are dollar-denominated receipts for the stocks of foreign companies that are held by a U.S. financial institution overseas.</a:t>
            </a:r>
          </a:p>
          <a:p>
            <a:pPr lvl="1">
              <a:lnSpc>
                <a:spcPct val="90000"/>
              </a:lnSpc>
            </a:pPr>
            <a:r>
              <a:rPr lang="en-US" sz="2400" b="1">
                <a:solidFill>
                  <a:srgbClr val="000000"/>
                </a:solidFill>
                <a:latin typeface="Times New Roman" charset="0"/>
              </a:rPr>
              <a:t>American depositary shares (ADSs) </a:t>
            </a:r>
            <a:r>
              <a:rPr lang="en-US" sz="2400">
                <a:solidFill>
                  <a:srgbClr val="000000"/>
                </a:solidFill>
                <a:latin typeface="Times New Roman" charset="0"/>
              </a:rPr>
              <a:t>are securities, backed by American depositary receipts (ADRs), that permit U.S. investors to hold shares of non-U.S. companies and trade them in U.S. markets.</a:t>
            </a:r>
          </a:p>
          <a:p>
            <a:pPr lvl="1">
              <a:lnSpc>
                <a:spcPct val="90000"/>
              </a:lnSpc>
            </a:pPr>
            <a:r>
              <a:rPr lang="en-US" sz="2400">
                <a:solidFill>
                  <a:srgbClr val="000000"/>
                </a:solidFill>
                <a:latin typeface="Times New Roman" charset="0"/>
              </a:rPr>
              <a:t>ADSs are issued in dollars to U.S. investors and are subject to U.S. securities laws. </a:t>
            </a:r>
          </a:p>
          <a:p>
            <a:pPr lvl="1">
              <a:lnSpc>
                <a:spcPct val="90000"/>
              </a:lnSpc>
            </a:pPr>
            <a:r>
              <a:rPr lang="en-US" sz="2400">
                <a:solidFill>
                  <a:srgbClr val="000000"/>
                </a:solidFill>
                <a:latin typeface="Times New Roman" charset="0"/>
              </a:rPr>
              <a:t>ADSs give investors the opportunity to diversify their portfolios internationally.</a:t>
            </a:r>
          </a:p>
          <a:p>
            <a:pPr lvl="1">
              <a:lnSpc>
                <a:spcPct val="90000"/>
              </a:lnSpc>
            </a:pPr>
            <a:endParaRPr lang="en-US" sz="2400">
              <a:solidFill>
                <a:srgbClr val="000000"/>
              </a:solidFill>
              <a:latin typeface="Times New Roman" charset="0"/>
            </a:endParaRPr>
          </a:p>
          <a:p>
            <a:pPr lvl="1">
              <a:lnSpc>
                <a:spcPct val="90000"/>
              </a:lnSpc>
            </a:pPr>
            <a:endParaRPr lang="en-US" sz="2400">
              <a:solidFill>
                <a:srgbClr val="000000"/>
              </a:solidFill>
              <a:latin typeface="Times New Roman"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1FBD00E3-C97A-4A3D-AC26-2BB88B6334A6}" type="slidenum">
              <a:rPr lang="en-US"/>
              <a:pPr/>
              <a:t>2</a:t>
            </a:fld>
            <a:endParaRPr lang="en-US"/>
          </a:p>
        </p:txBody>
      </p:sp>
      <p:sp>
        <p:nvSpPr>
          <p:cNvPr id="152578" name="Rectangle 2"/>
          <p:cNvSpPr>
            <a:spLocks noGrp="1" noChangeArrowheads="1"/>
          </p:cNvSpPr>
          <p:nvPr>
            <p:ph type="title"/>
          </p:nvPr>
        </p:nvSpPr>
        <p:spPr/>
        <p:txBody>
          <a:bodyPr/>
          <a:lstStyle/>
          <a:p>
            <a:r>
              <a:rPr lang="en-US">
                <a:solidFill>
                  <a:srgbClr val="000000"/>
                </a:solidFill>
              </a:rPr>
              <a:t>Differences Between Debt and Equity</a:t>
            </a:r>
          </a:p>
        </p:txBody>
      </p:sp>
      <p:sp>
        <p:nvSpPr>
          <p:cNvPr id="152579" name="Rectangle 3"/>
          <p:cNvSpPr>
            <a:spLocks noGrp="1" noChangeArrowheads="1"/>
          </p:cNvSpPr>
          <p:nvPr>
            <p:ph type="body" idx="1"/>
          </p:nvPr>
        </p:nvSpPr>
        <p:spPr/>
        <p:txBody>
          <a:bodyPr/>
          <a:lstStyle/>
          <a:p>
            <a:pPr>
              <a:buFontTx/>
              <a:buChar char="•"/>
            </a:pPr>
            <a:r>
              <a:rPr lang="en-US" sz="2400" b="1">
                <a:solidFill>
                  <a:srgbClr val="000000"/>
                </a:solidFill>
                <a:latin typeface="Times New Roman" charset="0"/>
              </a:rPr>
              <a:t>Debt</a:t>
            </a:r>
            <a:r>
              <a:rPr lang="en-US" sz="2400">
                <a:solidFill>
                  <a:srgbClr val="000000"/>
                </a:solidFill>
                <a:latin typeface="Times New Roman" charset="0"/>
              </a:rPr>
              <a:t> includes all borrowing incurred by a firm, including bonds, and is repaid according to a fixed schedule of payments.</a:t>
            </a:r>
          </a:p>
          <a:p>
            <a:pPr>
              <a:buFontTx/>
              <a:buChar char="•"/>
            </a:pPr>
            <a:r>
              <a:rPr lang="en-US" sz="2400" b="1">
                <a:solidFill>
                  <a:srgbClr val="000000"/>
                </a:solidFill>
                <a:latin typeface="Times New Roman" charset="0"/>
              </a:rPr>
              <a:t>Equity</a:t>
            </a:r>
            <a:r>
              <a:rPr lang="en-US" sz="2400">
                <a:solidFill>
                  <a:srgbClr val="000000"/>
                </a:solidFill>
                <a:latin typeface="Times New Roman" charset="0"/>
              </a:rPr>
              <a:t> consists of funds provided by the firm</a:t>
            </a:r>
            <a:r>
              <a:rPr lang="en-US" sz="2400">
                <a:solidFill>
                  <a:srgbClr val="000000"/>
                </a:solidFill>
                <a:latin typeface="Arial"/>
              </a:rPr>
              <a:t>’</a:t>
            </a:r>
            <a:r>
              <a:rPr lang="en-US" sz="2400">
                <a:solidFill>
                  <a:srgbClr val="000000"/>
                </a:solidFill>
                <a:latin typeface="Times New Roman" charset="0"/>
              </a:rPr>
              <a:t>s owners (investors or stockholders) that are repaid subject to the firm</a:t>
            </a:r>
            <a:r>
              <a:rPr lang="en-US" sz="2400">
                <a:solidFill>
                  <a:srgbClr val="000000"/>
                </a:solidFill>
                <a:latin typeface="Arial"/>
              </a:rPr>
              <a:t>’</a:t>
            </a:r>
            <a:r>
              <a:rPr lang="en-US" sz="2400">
                <a:solidFill>
                  <a:srgbClr val="000000"/>
                </a:solidFill>
                <a:latin typeface="Times New Roman" charset="0"/>
              </a:rPr>
              <a:t>s performance.</a:t>
            </a:r>
          </a:p>
          <a:p>
            <a:pPr>
              <a:buFontTx/>
              <a:buChar char="•"/>
            </a:pPr>
            <a:r>
              <a:rPr lang="en-US" sz="2400">
                <a:solidFill>
                  <a:srgbClr val="000000"/>
                </a:solidFill>
                <a:latin typeface="Times New Roman" charset="0"/>
              </a:rPr>
              <a:t>Debt financing is obtained from creditors and equity financing is obtained from investors who then become part owners of the firm.</a:t>
            </a:r>
          </a:p>
          <a:p>
            <a:pPr>
              <a:buFontTx/>
              <a:buChar char="•"/>
            </a:pPr>
            <a:r>
              <a:rPr lang="en-US" sz="2400">
                <a:solidFill>
                  <a:srgbClr val="000000"/>
                </a:solidFill>
                <a:latin typeface="Times New Roman" charset="0"/>
              </a:rPr>
              <a:t>Creditors (lenders or debtholders) have a legal right to be repaid, whereas investors only have an expectation of being repaid.</a:t>
            </a:r>
            <a:endParaRPr lang="en-US" sz="2400">
              <a:latin typeface="Times New Roman"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FC479ADD-1D46-4871-A836-6DAB5360517D}" type="slidenum">
              <a:rPr lang="en-US"/>
              <a:pPr/>
              <a:t>20</a:t>
            </a:fld>
            <a:endParaRPr lang="en-US"/>
          </a:p>
        </p:txBody>
      </p:sp>
      <p:sp>
        <p:nvSpPr>
          <p:cNvPr id="172034" name="Rectangle 2"/>
          <p:cNvSpPr>
            <a:spLocks noGrp="1" noChangeArrowheads="1"/>
          </p:cNvSpPr>
          <p:nvPr>
            <p:ph type="title"/>
          </p:nvPr>
        </p:nvSpPr>
        <p:spPr/>
        <p:txBody>
          <a:bodyPr/>
          <a:lstStyle/>
          <a:p>
            <a:r>
              <a:rPr lang="en-US">
                <a:solidFill>
                  <a:srgbClr val="000000"/>
                </a:solidFill>
              </a:rPr>
              <a:t>Preferred Stock</a:t>
            </a:r>
          </a:p>
        </p:txBody>
      </p:sp>
      <p:sp>
        <p:nvSpPr>
          <p:cNvPr id="172035" name="Rectangle 3"/>
          <p:cNvSpPr>
            <a:spLocks noGrp="1" noChangeArrowheads="1"/>
          </p:cNvSpPr>
          <p:nvPr>
            <p:ph type="body" idx="1"/>
          </p:nvPr>
        </p:nvSpPr>
        <p:spPr/>
        <p:txBody>
          <a:bodyPr/>
          <a:lstStyle/>
          <a:p>
            <a:pPr>
              <a:lnSpc>
                <a:spcPct val="90000"/>
              </a:lnSpc>
              <a:buFontTx/>
              <a:buChar char="•"/>
            </a:pPr>
            <a:r>
              <a:rPr lang="en-US" sz="2800">
                <a:solidFill>
                  <a:srgbClr val="000000"/>
                </a:solidFill>
                <a:latin typeface="Times New Roman" charset="0"/>
              </a:rPr>
              <a:t>Preferred stock gives its holders certain privileges that make them senior to common stockholders. </a:t>
            </a:r>
          </a:p>
          <a:p>
            <a:pPr>
              <a:lnSpc>
                <a:spcPct val="90000"/>
              </a:lnSpc>
              <a:buFontTx/>
              <a:buChar char="•"/>
            </a:pPr>
            <a:r>
              <a:rPr lang="en-US" sz="2800">
                <a:solidFill>
                  <a:srgbClr val="000000"/>
                </a:solidFill>
                <a:latin typeface="Times New Roman" charset="0"/>
              </a:rPr>
              <a:t>Preferred stockholders are promised a fixed periodic dividend, which is stated either as a percentage or as a dollar amount. </a:t>
            </a:r>
          </a:p>
          <a:p>
            <a:pPr>
              <a:lnSpc>
                <a:spcPct val="90000"/>
              </a:lnSpc>
              <a:buFontTx/>
              <a:buChar char="•"/>
            </a:pPr>
            <a:r>
              <a:rPr lang="en-US" sz="2800" b="1">
                <a:solidFill>
                  <a:srgbClr val="000000"/>
                </a:solidFill>
                <a:latin typeface="Times New Roman" charset="0"/>
              </a:rPr>
              <a:t>Par-value preferred stock </a:t>
            </a:r>
            <a:r>
              <a:rPr lang="en-US" sz="2800">
                <a:solidFill>
                  <a:srgbClr val="000000"/>
                </a:solidFill>
                <a:latin typeface="Times New Roman" charset="0"/>
              </a:rPr>
              <a:t>is preferred stock with a stated face value that is used with the specified dividend percentage to determine the annual dollar dividend.</a:t>
            </a:r>
          </a:p>
          <a:p>
            <a:pPr>
              <a:lnSpc>
                <a:spcPct val="90000"/>
              </a:lnSpc>
              <a:buFontTx/>
              <a:buChar char="•"/>
            </a:pPr>
            <a:r>
              <a:rPr lang="en-US" sz="2800" b="1">
                <a:solidFill>
                  <a:srgbClr val="000000"/>
                </a:solidFill>
                <a:latin typeface="Times New Roman" charset="0"/>
              </a:rPr>
              <a:t>No-par preferred stock </a:t>
            </a:r>
            <a:r>
              <a:rPr lang="en-US" sz="2800">
                <a:solidFill>
                  <a:srgbClr val="000000"/>
                </a:solidFill>
                <a:latin typeface="Times New Roman" charset="0"/>
              </a:rPr>
              <a:t>is preferred stock with no stated face value but with a stated annual dollar dividend.</a:t>
            </a:r>
            <a:endParaRPr lang="en-US" sz="2800">
              <a:latin typeface="Times New Roman"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7C47EDA5-35B6-4BB4-8DE8-A00BADACDAF0}" type="slidenum">
              <a:rPr lang="en-US"/>
              <a:pPr/>
              <a:t>21</a:t>
            </a:fld>
            <a:endParaRPr lang="en-US"/>
          </a:p>
        </p:txBody>
      </p:sp>
      <p:sp>
        <p:nvSpPr>
          <p:cNvPr id="173058" name="Rectangle 2"/>
          <p:cNvSpPr>
            <a:spLocks noGrp="1" noChangeArrowheads="1"/>
          </p:cNvSpPr>
          <p:nvPr>
            <p:ph type="title"/>
          </p:nvPr>
        </p:nvSpPr>
        <p:spPr>
          <a:xfrm>
            <a:off x="152400" y="120650"/>
            <a:ext cx="7162800" cy="1190625"/>
          </a:xfrm>
        </p:spPr>
        <p:txBody>
          <a:bodyPr/>
          <a:lstStyle/>
          <a:p>
            <a:r>
              <a:rPr lang="en-US">
                <a:solidFill>
                  <a:srgbClr val="000000"/>
                </a:solidFill>
              </a:rPr>
              <a:t>Preferred Stock: Basic Rights of Preferred Stockholders</a:t>
            </a:r>
          </a:p>
        </p:txBody>
      </p:sp>
      <p:sp>
        <p:nvSpPr>
          <p:cNvPr id="173059" name="Rectangle 3"/>
          <p:cNvSpPr>
            <a:spLocks noGrp="1" noChangeArrowheads="1"/>
          </p:cNvSpPr>
          <p:nvPr>
            <p:ph type="body" idx="1"/>
          </p:nvPr>
        </p:nvSpPr>
        <p:spPr/>
        <p:txBody>
          <a:bodyPr/>
          <a:lstStyle/>
          <a:p>
            <a:pPr>
              <a:buFontTx/>
              <a:buChar char="•"/>
            </a:pPr>
            <a:r>
              <a:rPr lang="en-US" sz="2400">
                <a:solidFill>
                  <a:srgbClr val="000000"/>
                </a:solidFill>
                <a:latin typeface="Times New Roman" charset="0"/>
              </a:rPr>
              <a:t>Preferred stock is often considered quasi-debt because, much like interest on debt, it specifies a fixed periodic payment (dividend). </a:t>
            </a:r>
          </a:p>
          <a:p>
            <a:pPr>
              <a:buFontTx/>
              <a:buChar char="•"/>
            </a:pPr>
            <a:r>
              <a:rPr lang="en-US" sz="2400">
                <a:solidFill>
                  <a:srgbClr val="000000"/>
                </a:solidFill>
                <a:latin typeface="Times New Roman" charset="0"/>
              </a:rPr>
              <a:t>Preferred stock is unlike debt in that it has no maturity date. </a:t>
            </a:r>
          </a:p>
          <a:p>
            <a:pPr>
              <a:buFontTx/>
              <a:buChar char="•"/>
            </a:pPr>
            <a:r>
              <a:rPr lang="en-US" sz="2400">
                <a:solidFill>
                  <a:srgbClr val="000000"/>
                </a:solidFill>
                <a:latin typeface="Times New Roman" charset="0"/>
              </a:rPr>
              <a:t>Because they have a fixed claim on the firm</a:t>
            </a:r>
            <a:r>
              <a:rPr lang="en-US" sz="2400">
                <a:solidFill>
                  <a:srgbClr val="000000"/>
                </a:solidFill>
                <a:latin typeface="Arial"/>
              </a:rPr>
              <a:t>’</a:t>
            </a:r>
            <a:r>
              <a:rPr lang="en-US" sz="2400">
                <a:solidFill>
                  <a:srgbClr val="000000"/>
                </a:solidFill>
                <a:latin typeface="Times New Roman" charset="0"/>
              </a:rPr>
              <a:t>s income that takes precedence over the claim of common stockholders, preferred stockholders are exposed to less risk.</a:t>
            </a:r>
          </a:p>
          <a:p>
            <a:pPr>
              <a:buFontTx/>
              <a:buChar char="•"/>
            </a:pPr>
            <a:r>
              <a:rPr lang="en-US" sz="2400">
                <a:solidFill>
                  <a:srgbClr val="000000"/>
                </a:solidFill>
                <a:latin typeface="Times New Roman" charset="0"/>
              </a:rPr>
              <a:t>Preferred stockholders are not normally given a voting right, although preferred stockholders are sometimes allowed to elect one member of the board of directors.</a:t>
            </a:r>
            <a:endParaRPr lang="en-US" sz="2400">
              <a:latin typeface="Times New Roman"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9F93F862-069D-44C1-8844-7EC0D6C40332}" type="slidenum">
              <a:rPr lang="en-US"/>
              <a:pPr/>
              <a:t>22</a:t>
            </a:fld>
            <a:endParaRPr lang="en-US"/>
          </a:p>
        </p:txBody>
      </p:sp>
      <p:sp>
        <p:nvSpPr>
          <p:cNvPr id="174082" name="Rectangle 2"/>
          <p:cNvSpPr>
            <a:spLocks noGrp="1" noChangeArrowheads="1"/>
          </p:cNvSpPr>
          <p:nvPr>
            <p:ph type="title"/>
          </p:nvPr>
        </p:nvSpPr>
        <p:spPr/>
        <p:txBody>
          <a:bodyPr/>
          <a:lstStyle/>
          <a:p>
            <a:r>
              <a:rPr lang="en-US">
                <a:solidFill>
                  <a:srgbClr val="000000"/>
                </a:solidFill>
              </a:rPr>
              <a:t>Preferred Stock: </a:t>
            </a:r>
            <a:br>
              <a:rPr lang="en-US">
                <a:solidFill>
                  <a:srgbClr val="000000"/>
                </a:solidFill>
              </a:rPr>
            </a:br>
            <a:r>
              <a:rPr lang="en-US">
                <a:solidFill>
                  <a:srgbClr val="000000"/>
                </a:solidFill>
              </a:rPr>
              <a:t>Features of Preferred Stock</a:t>
            </a:r>
          </a:p>
        </p:txBody>
      </p:sp>
      <p:sp>
        <p:nvSpPr>
          <p:cNvPr id="174083" name="Rectangle 3"/>
          <p:cNvSpPr>
            <a:spLocks noGrp="1" noChangeArrowheads="1"/>
          </p:cNvSpPr>
          <p:nvPr>
            <p:ph type="body" idx="1"/>
          </p:nvPr>
        </p:nvSpPr>
        <p:spPr/>
        <p:txBody>
          <a:bodyPr/>
          <a:lstStyle/>
          <a:p>
            <a:pPr>
              <a:lnSpc>
                <a:spcPct val="90000"/>
              </a:lnSpc>
              <a:buFontTx/>
              <a:buChar char="•"/>
            </a:pPr>
            <a:r>
              <a:rPr lang="en-US" sz="2800">
                <a:solidFill>
                  <a:srgbClr val="000000"/>
                </a:solidFill>
                <a:latin typeface="Times New Roman" charset="0"/>
              </a:rPr>
              <a:t>Restrictive covenants including provisions about passing dividends, the sale of senior securities, mergers, sales of assets, minimum liquidity requirements, and repurchases of common stock. </a:t>
            </a:r>
          </a:p>
          <a:p>
            <a:pPr>
              <a:lnSpc>
                <a:spcPct val="90000"/>
              </a:lnSpc>
              <a:buFontTx/>
              <a:buChar char="•"/>
            </a:pPr>
            <a:r>
              <a:rPr lang="en-US" sz="2800" b="1">
                <a:solidFill>
                  <a:srgbClr val="000000"/>
                </a:solidFill>
                <a:latin typeface="Times New Roman" charset="0"/>
              </a:rPr>
              <a:t>Cumulative </a:t>
            </a:r>
            <a:r>
              <a:rPr lang="en-US" sz="2800">
                <a:solidFill>
                  <a:srgbClr val="000000"/>
                </a:solidFill>
                <a:latin typeface="Times New Roman" charset="0"/>
              </a:rPr>
              <a:t>preferred stock is preferred stock for which all passed (unpaid) dividends in arrears, along with the current dividend, must be paid before dividends can be paid to common stockholders.</a:t>
            </a:r>
          </a:p>
          <a:p>
            <a:pPr>
              <a:lnSpc>
                <a:spcPct val="90000"/>
              </a:lnSpc>
              <a:buFontTx/>
              <a:buChar char="•"/>
            </a:pPr>
            <a:r>
              <a:rPr lang="en-US" sz="2800" b="1">
                <a:solidFill>
                  <a:srgbClr val="000000"/>
                </a:solidFill>
                <a:latin typeface="Times New Roman" charset="0"/>
              </a:rPr>
              <a:t>Noncumulative </a:t>
            </a:r>
            <a:r>
              <a:rPr lang="en-US" sz="2800">
                <a:solidFill>
                  <a:srgbClr val="000000"/>
                </a:solidFill>
                <a:latin typeface="Times New Roman" charset="0"/>
              </a:rPr>
              <a:t>preferred stock</a:t>
            </a:r>
            <a:r>
              <a:rPr lang="en-US" sz="2800" b="1">
                <a:solidFill>
                  <a:srgbClr val="000000"/>
                </a:solidFill>
                <a:latin typeface="Times New Roman" charset="0"/>
              </a:rPr>
              <a:t> </a:t>
            </a:r>
            <a:r>
              <a:rPr lang="en-US" sz="2800">
                <a:solidFill>
                  <a:srgbClr val="000000"/>
                </a:solidFill>
                <a:latin typeface="Times New Roman" charset="0"/>
              </a:rPr>
              <a:t>is preferred stock for which passed (unpaid) dividends do not accumulate.</a:t>
            </a:r>
            <a:endParaRPr lang="en-US" sz="2800">
              <a:latin typeface="Times New Roman"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3394A3A7-4069-42D4-B22D-9B89134653D2}" type="slidenum">
              <a:rPr lang="en-US"/>
              <a:pPr/>
              <a:t>23</a:t>
            </a:fld>
            <a:endParaRPr lang="en-US"/>
          </a:p>
        </p:txBody>
      </p:sp>
      <p:sp>
        <p:nvSpPr>
          <p:cNvPr id="175106" name="Rectangle 2"/>
          <p:cNvSpPr>
            <a:spLocks noGrp="1" noChangeArrowheads="1"/>
          </p:cNvSpPr>
          <p:nvPr>
            <p:ph type="title"/>
          </p:nvPr>
        </p:nvSpPr>
        <p:spPr>
          <a:xfrm>
            <a:off x="152400" y="120650"/>
            <a:ext cx="7162800" cy="1190625"/>
          </a:xfrm>
        </p:spPr>
        <p:txBody>
          <a:bodyPr/>
          <a:lstStyle/>
          <a:p>
            <a:r>
              <a:rPr lang="en-US">
                <a:solidFill>
                  <a:srgbClr val="000000"/>
                </a:solidFill>
              </a:rPr>
              <a:t>Preferred Stock: Features of Preferred Stock (cont.)</a:t>
            </a:r>
          </a:p>
        </p:txBody>
      </p:sp>
      <p:sp>
        <p:nvSpPr>
          <p:cNvPr id="175107" name="Rectangle 3"/>
          <p:cNvSpPr>
            <a:spLocks noGrp="1" noChangeArrowheads="1"/>
          </p:cNvSpPr>
          <p:nvPr>
            <p:ph type="body" idx="1"/>
          </p:nvPr>
        </p:nvSpPr>
        <p:spPr/>
        <p:txBody>
          <a:bodyPr/>
          <a:lstStyle/>
          <a:p>
            <a:pPr>
              <a:buFontTx/>
              <a:buChar char="•"/>
            </a:pPr>
            <a:r>
              <a:rPr lang="en-US" sz="2800">
                <a:solidFill>
                  <a:srgbClr val="000000"/>
                </a:solidFill>
                <a:latin typeface="Times New Roman" charset="0"/>
              </a:rPr>
              <a:t>A </a:t>
            </a:r>
            <a:r>
              <a:rPr lang="en-US" sz="2800" b="1">
                <a:solidFill>
                  <a:srgbClr val="000000"/>
                </a:solidFill>
                <a:latin typeface="Times New Roman" charset="0"/>
              </a:rPr>
              <a:t>callable feature </a:t>
            </a:r>
            <a:r>
              <a:rPr lang="en-US" sz="2800">
                <a:solidFill>
                  <a:srgbClr val="000000"/>
                </a:solidFill>
                <a:latin typeface="Times New Roman" charset="0"/>
              </a:rPr>
              <a:t>is a feature of callable preferred stock that allows the issuer to retire the shares within a certain period time and at a specified price.</a:t>
            </a:r>
          </a:p>
          <a:p>
            <a:pPr>
              <a:buFontTx/>
              <a:buChar char="•"/>
            </a:pPr>
            <a:r>
              <a:rPr lang="en-US" sz="2800">
                <a:solidFill>
                  <a:srgbClr val="000000"/>
                </a:solidFill>
                <a:latin typeface="Times New Roman" charset="0"/>
              </a:rPr>
              <a:t>A </a:t>
            </a:r>
            <a:r>
              <a:rPr lang="en-US" sz="2800" b="1">
                <a:solidFill>
                  <a:srgbClr val="000000"/>
                </a:solidFill>
                <a:latin typeface="Times New Roman" charset="0"/>
              </a:rPr>
              <a:t>conversion feature </a:t>
            </a:r>
            <a:r>
              <a:rPr lang="en-US" sz="2800">
                <a:solidFill>
                  <a:srgbClr val="000000"/>
                </a:solidFill>
                <a:latin typeface="Times New Roman" charset="0"/>
              </a:rPr>
              <a:t>is a feature of convertible preferred stock that allows holders to change each share into a stated number of shares of common stock.</a:t>
            </a:r>
          </a:p>
          <a:p>
            <a:pPr>
              <a:buFontTx/>
              <a:buChar char="•"/>
            </a:pPr>
            <a:endParaRPr lang="en-US" sz="2800">
              <a:latin typeface="Times New Roman"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36AA35DC-2340-4A61-94B9-00C59A93450E}" type="slidenum">
              <a:rPr lang="en-US"/>
              <a:pPr/>
              <a:t>24</a:t>
            </a:fld>
            <a:endParaRPr lang="en-US"/>
          </a:p>
        </p:txBody>
      </p:sp>
      <p:sp>
        <p:nvSpPr>
          <p:cNvPr id="176130" name="Rectangle 2"/>
          <p:cNvSpPr>
            <a:spLocks noGrp="1" noChangeArrowheads="1"/>
          </p:cNvSpPr>
          <p:nvPr>
            <p:ph type="title"/>
          </p:nvPr>
        </p:nvSpPr>
        <p:spPr/>
        <p:txBody>
          <a:bodyPr/>
          <a:lstStyle/>
          <a:p>
            <a:r>
              <a:rPr lang="en-US">
                <a:solidFill>
                  <a:srgbClr val="000000"/>
                </a:solidFill>
              </a:rPr>
              <a:t>Issuing Common Stock</a:t>
            </a:r>
          </a:p>
        </p:txBody>
      </p:sp>
      <p:sp>
        <p:nvSpPr>
          <p:cNvPr id="176131" name="Rectangle 3"/>
          <p:cNvSpPr>
            <a:spLocks noGrp="1" noChangeArrowheads="1"/>
          </p:cNvSpPr>
          <p:nvPr>
            <p:ph type="body" idx="1"/>
          </p:nvPr>
        </p:nvSpPr>
        <p:spPr/>
        <p:txBody>
          <a:bodyPr/>
          <a:lstStyle/>
          <a:p>
            <a:pPr>
              <a:lnSpc>
                <a:spcPct val="90000"/>
              </a:lnSpc>
              <a:buFontTx/>
              <a:buChar char="•"/>
            </a:pPr>
            <a:r>
              <a:rPr lang="en-US" sz="2800">
                <a:solidFill>
                  <a:srgbClr val="000000"/>
                </a:solidFill>
                <a:latin typeface="Times New Roman" charset="0"/>
              </a:rPr>
              <a:t>Initial financing for most firms typically comes from a firm</a:t>
            </a:r>
            <a:r>
              <a:rPr lang="en-US" sz="2800">
                <a:solidFill>
                  <a:srgbClr val="000000"/>
                </a:solidFill>
                <a:latin typeface="Arial"/>
              </a:rPr>
              <a:t>’</a:t>
            </a:r>
            <a:r>
              <a:rPr lang="en-US" sz="2800">
                <a:solidFill>
                  <a:srgbClr val="000000"/>
                </a:solidFill>
                <a:latin typeface="Times New Roman" charset="0"/>
              </a:rPr>
              <a:t>s original founders in the form of a common </a:t>
            </a:r>
            <a:br>
              <a:rPr lang="en-US" sz="2800">
                <a:solidFill>
                  <a:srgbClr val="000000"/>
                </a:solidFill>
                <a:latin typeface="Times New Roman" charset="0"/>
              </a:rPr>
            </a:br>
            <a:r>
              <a:rPr lang="en-US" sz="2800">
                <a:solidFill>
                  <a:srgbClr val="000000"/>
                </a:solidFill>
                <a:latin typeface="Times New Roman" charset="0"/>
              </a:rPr>
              <a:t>stock investment.</a:t>
            </a:r>
          </a:p>
          <a:p>
            <a:pPr>
              <a:lnSpc>
                <a:spcPct val="90000"/>
              </a:lnSpc>
              <a:buFontTx/>
              <a:buChar char="•"/>
            </a:pPr>
            <a:r>
              <a:rPr lang="en-US" sz="2800">
                <a:solidFill>
                  <a:srgbClr val="000000"/>
                </a:solidFill>
                <a:latin typeface="Times New Roman" charset="0"/>
              </a:rPr>
              <a:t>Early stage debt or equity investors are unlikely to make an investment in a firm unless the founders also have a personal stake in the business.</a:t>
            </a:r>
          </a:p>
          <a:p>
            <a:pPr>
              <a:lnSpc>
                <a:spcPct val="90000"/>
              </a:lnSpc>
              <a:buFontTx/>
              <a:buChar char="•"/>
            </a:pPr>
            <a:r>
              <a:rPr lang="en-US" sz="2800">
                <a:solidFill>
                  <a:srgbClr val="000000"/>
                </a:solidFill>
                <a:latin typeface="Times New Roman" charset="0"/>
              </a:rPr>
              <a:t>Initial non-founder financing usually comes first from private equity investors.</a:t>
            </a:r>
          </a:p>
          <a:p>
            <a:pPr>
              <a:lnSpc>
                <a:spcPct val="90000"/>
              </a:lnSpc>
              <a:buFontTx/>
              <a:buChar char="•"/>
            </a:pPr>
            <a:r>
              <a:rPr lang="en-US" sz="2800">
                <a:solidFill>
                  <a:srgbClr val="000000"/>
                </a:solidFill>
                <a:latin typeface="Times New Roman" charset="0"/>
              </a:rPr>
              <a:t>After establishing itself, a firm will often </a:t>
            </a:r>
            <a:r>
              <a:rPr lang="en-US" sz="2800">
                <a:solidFill>
                  <a:srgbClr val="000000"/>
                </a:solidFill>
                <a:latin typeface="Arial"/>
              </a:rPr>
              <a:t>“</a:t>
            </a:r>
            <a:r>
              <a:rPr lang="en-US" sz="2800">
                <a:solidFill>
                  <a:srgbClr val="000000"/>
                </a:solidFill>
                <a:latin typeface="Times New Roman" charset="0"/>
              </a:rPr>
              <a:t>go public</a:t>
            </a:r>
            <a:r>
              <a:rPr lang="en-US" sz="2800">
                <a:solidFill>
                  <a:srgbClr val="000000"/>
                </a:solidFill>
                <a:latin typeface="Arial"/>
              </a:rPr>
              <a:t>”</a:t>
            </a:r>
            <a:r>
              <a:rPr lang="en-US" sz="2800">
                <a:solidFill>
                  <a:srgbClr val="000000"/>
                </a:solidFill>
                <a:latin typeface="Times New Roman" charset="0"/>
              </a:rPr>
              <a:t> by issuing shares of stock to a much broader group.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59DA5C01-43A0-47CF-89ED-151CBEFA0B9C}" type="slidenum">
              <a:rPr lang="en-US"/>
              <a:pPr/>
              <a:t>25</a:t>
            </a:fld>
            <a:endParaRPr lang="en-US"/>
          </a:p>
        </p:txBody>
      </p:sp>
      <p:sp>
        <p:nvSpPr>
          <p:cNvPr id="177154" name="Rectangle 2"/>
          <p:cNvSpPr>
            <a:spLocks noGrp="1" noChangeArrowheads="1"/>
          </p:cNvSpPr>
          <p:nvPr>
            <p:ph type="title"/>
          </p:nvPr>
        </p:nvSpPr>
        <p:spPr/>
        <p:txBody>
          <a:bodyPr/>
          <a:lstStyle/>
          <a:p>
            <a:r>
              <a:rPr lang="en-US">
                <a:solidFill>
                  <a:srgbClr val="000000"/>
                </a:solidFill>
              </a:rPr>
              <a:t>Issuing Common Stock:</a:t>
            </a:r>
            <a:br>
              <a:rPr lang="en-US">
                <a:solidFill>
                  <a:srgbClr val="000000"/>
                </a:solidFill>
              </a:rPr>
            </a:br>
            <a:r>
              <a:rPr lang="en-US">
                <a:solidFill>
                  <a:srgbClr val="000000"/>
                </a:solidFill>
              </a:rPr>
              <a:t>Venture Capital</a:t>
            </a:r>
          </a:p>
        </p:txBody>
      </p:sp>
      <p:sp>
        <p:nvSpPr>
          <p:cNvPr id="177155" name="Rectangle 3"/>
          <p:cNvSpPr>
            <a:spLocks noGrp="1" noChangeArrowheads="1"/>
          </p:cNvSpPr>
          <p:nvPr>
            <p:ph type="body" idx="1"/>
          </p:nvPr>
        </p:nvSpPr>
        <p:spPr/>
        <p:txBody>
          <a:bodyPr/>
          <a:lstStyle/>
          <a:p>
            <a:pPr>
              <a:lnSpc>
                <a:spcPct val="90000"/>
              </a:lnSpc>
              <a:buFontTx/>
              <a:buChar char="•"/>
            </a:pPr>
            <a:r>
              <a:rPr lang="en-US" sz="2800" b="1">
                <a:solidFill>
                  <a:srgbClr val="000000"/>
                </a:solidFill>
                <a:latin typeface="Times New Roman" charset="0"/>
              </a:rPr>
              <a:t>Venture capital</a:t>
            </a:r>
            <a:r>
              <a:rPr lang="en-US" sz="2800">
                <a:solidFill>
                  <a:srgbClr val="000000"/>
                </a:solidFill>
                <a:latin typeface="Times New Roman" charset="0"/>
              </a:rPr>
              <a:t> is privately raised external equity capital used to fund early-stage firms with attractive growth prospects.</a:t>
            </a:r>
          </a:p>
          <a:p>
            <a:pPr>
              <a:lnSpc>
                <a:spcPct val="90000"/>
              </a:lnSpc>
              <a:buFontTx/>
              <a:buChar char="•"/>
            </a:pPr>
            <a:r>
              <a:rPr lang="en-US" sz="2800" b="1">
                <a:solidFill>
                  <a:srgbClr val="000000"/>
                </a:solidFill>
                <a:latin typeface="Times New Roman" charset="0"/>
              </a:rPr>
              <a:t>Venture capitalists (VCs) </a:t>
            </a:r>
            <a:r>
              <a:rPr lang="en-US" sz="2800">
                <a:solidFill>
                  <a:srgbClr val="000000"/>
                </a:solidFill>
                <a:latin typeface="Times New Roman" charset="0"/>
              </a:rPr>
              <a:t>are providers of venture capital; typically, formal businesses that maintain strong oversight over the firms they invest in and that have clearly defined exit strategies.</a:t>
            </a:r>
          </a:p>
          <a:p>
            <a:pPr>
              <a:lnSpc>
                <a:spcPct val="90000"/>
              </a:lnSpc>
              <a:buFontTx/>
              <a:buChar char="•"/>
            </a:pPr>
            <a:r>
              <a:rPr lang="en-US" sz="2800" b="1">
                <a:solidFill>
                  <a:srgbClr val="000000"/>
                </a:solidFill>
                <a:latin typeface="Times New Roman" charset="0"/>
              </a:rPr>
              <a:t>Angel capitalists (angels) </a:t>
            </a:r>
            <a:r>
              <a:rPr lang="en-US" sz="2800">
                <a:solidFill>
                  <a:srgbClr val="000000"/>
                </a:solidFill>
                <a:latin typeface="Times New Roman" charset="0"/>
              </a:rPr>
              <a:t>are wealthy individual investors who do not operate as a business but invest in promising early-stage companies in exchange for a portion of the firm</a:t>
            </a:r>
            <a:r>
              <a:rPr lang="en-US" sz="2800">
                <a:solidFill>
                  <a:srgbClr val="000000"/>
                </a:solidFill>
                <a:latin typeface="Arial"/>
              </a:rPr>
              <a:t>’</a:t>
            </a:r>
            <a:r>
              <a:rPr lang="en-US" sz="2800">
                <a:solidFill>
                  <a:srgbClr val="000000"/>
                </a:solidFill>
                <a:latin typeface="Times New Roman" charset="0"/>
              </a:rPr>
              <a:t>s equity.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151515D9-5D2F-4DC3-B006-C957979C9C07}" type="slidenum">
              <a:rPr lang="en-US"/>
              <a:pPr/>
              <a:t>26</a:t>
            </a:fld>
            <a:endParaRPr lang="en-US"/>
          </a:p>
        </p:txBody>
      </p:sp>
      <p:sp>
        <p:nvSpPr>
          <p:cNvPr id="181250" name="Rectangle 2"/>
          <p:cNvSpPr>
            <a:spLocks noGrp="1" noChangeArrowheads="1"/>
          </p:cNvSpPr>
          <p:nvPr>
            <p:ph type="title"/>
          </p:nvPr>
        </p:nvSpPr>
        <p:spPr/>
        <p:txBody>
          <a:bodyPr/>
          <a:lstStyle/>
          <a:p>
            <a:r>
              <a:rPr lang="en-US">
                <a:solidFill>
                  <a:srgbClr val="000000"/>
                </a:solidFill>
              </a:rPr>
              <a:t>Going Public</a:t>
            </a:r>
          </a:p>
        </p:txBody>
      </p:sp>
      <p:sp>
        <p:nvSpPr>
          <p:cNvPr id="181251" name="Rectangle 3"/>
          <p:cNvSpPr>
            <a:spLocks noGrp="1" noChangeArrowheads="1"/>
          </p:cNvSpPr>
          <p:nvPr>
            <p:ph type="body" idx="1"/>
          </p:nvPr>
        </p:nvSpPr>
        <p:spPr/>
        <p:txBody>
          <a:bodyPr/>
          <a:lstStyle/>
          <a:p>
            <a:pPr marL="0" indent="0">
              <a:lnSpc>
                <a:spcPct val="90000"/>
              </a:lnSpc>
            </a:pPr>
            <a:r>
              <a:rPr lang="en-US" sz="2800">
                <a:solidFill>
                  <a:srgbClr val="000000"/>
                </a:solidFill>
                <a:latin typeface="Times New Roman" charset="0"/>
              </a:rPr>
              <a:t>When a firm wishes to sell its stock in the primary market, it has three alternatives.</a:t>
            </a:r>
          </a:p>
          <a:p>
            <a:pPr marL="914400" lvl="1" indent="-457200">
              <a:lnSpc>
                <a:spcPct val="90000"/>
              </a:lnSpc>
              <a:buFont typeface="Arial" charset="0"/>
              <a:buAutoNum type="arabicPeriod"/>
            </a:pPr>
            <a:r>
              <a:rPr lang="en-US" sz="2400">
                <a:solidFill>
                  <a:srgbClr val="000000"/>
                </a:solidFill>
                <a:latin typeface="Times New Roman" charset="0"/>
              </a:rPr>
              <a:t>A </a:t>
            </a:r>
            <a:r>
              <a:rPr lang="en-US" sz="2400" b="1">
                <a:solidFill>
                  <a:srgbClr val="000000"/>
                </a:solidFill>
                <a:latin typeface="Times New Roman" charset="0"/>
              </a:rPr>
              <a:t>public offering</a:t>
            </a:r>
            <a:r>
              <a:rPr lang="en-US" sz="2400">
                <a:solidFill>
                  <a:srgbClr val="000000"/>
                </a:solidFill>
                <a:latin typeface="Times New Roman" charset="0"/>
              </a:rPr>
              <a:t>, in which it offers its shares for sale to the general public.</a:t>
            </a:r>
          </a:p>
          <a:p>
            <a:pPr marL="914400" lvl="1" indent="-457200">
              <a:lnSpc>
                <a:spcPct val="90000"/>
              </a:lnSpc>
              <a:buFont typeface="Arial" charset="0"/>
              <a:buAutoNum type="arabicPeriod"/>
            </a:pPr>
            <a:r>
              <a:rPr lang="en-US" sz="2400">
                <a:solidFill>
                  <a:srgbClr val="000000"/>
                </a:solidFill>
                <a:latin typeface="Times New Roman" charset="0"/>
              </a:rPr>
              <a:t>A </a:t>
            </a:r>
            <a:r>
              <a:rPr lang="en-US" sz="2400" b="1">
                <a:solidFill>
                  <a:srgbClr val="000000"/>
                </a:solidFill>
                <a:latin typeface="Times New Roman" charset="0"/>
              </a:rPr>
              <a:t>rights offering</a:t>
            </a:r>
            <a:r>
              <a:rPr lang="en-US" sz="2400">
                <a:solidFill>
                  <a:srgbClr val="000000"/>
                </a:solidFill>
                <a:latin typeface="Times New Roman" charset="0"/>
              </a:rPr>
              <a:t>, in which new shares are sold to existing shareholders.</a:t>
            </a:r>
          </a:p>
          <a:p>
            <a:pPr marL="914400" lvl="1" indent="-457200">
              <a:lnSpc>
                <a:spcPct val="90000"/>
              </a:lnSpc>
              <a:buFont typeface="Arial" charset="0"/>
              <a:buAutoNum type="arabicPeriod"/>
            </a:pPr>
            <a:r>
              <a:rPr lang="en-US" sz="2400">
                <a:solidFill>
                  <a:srgbClr val="000000"/>
                </a:solidFill>
                <a:latin typeface="Times New Roman" charset="0"/>
              </a:rPr>
              <a:t>A </a:t>
            </a:r>
            <a:r>
              <a:rPr lang="en-US" sz="2400" b="1">
                <a:solidFill>
                  <a:srgbClr val="000000"/>
                </a:solidFill>
                <a:latin typeface="Times New Roman" charset="0"/>
              </a:rPr>
              <a:t>private placement</a:t>
            </a:r>
            <a:r>
              <a:rPr lang="en-US" sz="2400">
                <a:solidFill>
                  <a:srgbClr val="000000"/>
                </a:solidFill>
                <a:latin typeface="Times New Roman" charset="0"/>
              </a:rPr>
              <a:t>, in which the firm sells new securities directly to an investor or a group of investors.</a:t>
            </a:r>
          </a:p>
          <a:p>
            <a:pPr marL="914400" lvl="1" indent="-457200">
              <a:lnSpc>
                <a:spcPct val="90000"/>
              </a:lnSpc>
              <a:buFont typeface="Arial" charset="0"/>
              <a:buNone/>
            </a:pPr>
            <a:endParaRPr lang="en-US" sz="2400">
              <a:solidFill>
                <a:srgbClr val="000000"/>
              </a:solidFill>
              <a:latin typeface="Times New Roman" charset="0"/>
            </a:endParaRPr>
          </a:p>
          <a:p>
            <a:pPr marL="0" indent="0">
              <a:lnSpc>
                <a:spcPct val="90000"/>
              </a:lnSpc>
            </a:pPr>
            <a:r>
              <a:rPr lang="en-US" sz="2800">
                <a:latin typeface="Times New Roman" charset="0"/>
              </a:rPr>
              <a:t>Here we focus on the </a:t>
            </a:r>
            <a:r>
              <a:rPr lang="en-US" sz="2800" b="1">
                <a:solidFill>
                  <a:srgbClr val="000000"/>
                </a:solidFill>
                <a:latin typeface="Times New Roman" charset="0"/>
              </a:rPr>
              <a:t>initial public offering (IPO),</a:t>
            </a:r>
            <a:r>
              <a:rPr lang="en-US" sz="2800">
                <a:solidFill>
                  <a:srgbClr val="000000"/>
                </a:solidFill>
                <a:latin typeface="Times New Roman" charset="0"/>
              </a:rPr>
              <a:t> which is the first public sale of a firm</a:t>
            </a:r>
            <a:r>
              <a:rPr lang="en-US" sz="2800">
                <a:solidFill>
                  <a:srgbClr val="000000"/>
                </a:solidFill>
                <a:latin typeface="Arial"/>
              </a:rPr>
              <a:t>’</a:t>
            </a:r>
            <a:r>
              <a:rPr lang="en-US" sz="2800">
                <a:solidFill>
                  <a:srgbClr val="000000"/>
                </a:solidFill>
                <a:latin typeface="Times New Roman" charset="0"/>
              </a:rPr>
              <a:t>s stock.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6FA6E890-B08C-4D67-981F-5037B1364AAD}" type="slidenum">
              <a:rPr lang="en-US"/>
              <a:pPr/>
              <a:t>27</a:t>
            </a:fld>
            <a:endParaRPr lang="en-US"/>
          </a:p>
        </p:txBody>
      </p:sp>
      <p:sp>
        <p:nvSpPr>
          <p:cNvPr id="182274" name="Rectangle 2"/>
          <p:cNvSpPr>
            <a:spLocks noGrp="1" noChangeArrowheads="1"/>
          </p:cNvSpPr>
          <p:nvPr>
            <p:ph type="title"/>
          </p:nvPr>
        </p:nvSpPr>
        <p:spPr/>
        <p:txBody>
          <a:bodyPr/>
          <a:lstStyle/>
          <a:p>
            <a:r>
              <a:rPr lang="en-US">
                <a:solidFill>
                  <a:srgbClr val="000000"/>
                </a:solidFill>
              </a:rPr>
              <a:t>Going Public (cont.)</a:t>
            </a:r>
          </a:p>
        </p:txBody>
      </p:sp>
      <p:sp>
        <p:nvSpPr>
          <p:cNvPr id="182275" name="Rectangle 3"/>
          <p:cNvSpPr>
            <a:spLocks noGrp="1" noChangeArrowheads="1"/>
          </p:cNvSpPr>
          <p:nvPr>
            <p:ph type="body" idx="1"/>
          </p:nvPr>
        </p:nvSpPr>
        <p:spPr/>
        <p:txBody>
          <a:bodyPr/>
          <a:lstStyle/>
          <a:p>
            <a:pPr>
              <a:lnSpc>
                <a:spcPct val="90000"/>
              </a:lnSpc>
              <a:buFontTx/>
              <a:buChar char="•"/>
            </a:pPr>
            <a:r>
              <a:rPr lang="en-US" sz="2800">
                <a:solidFill>
                  <a:srgbClr val="000000"/>
                </a:solidFill>
                <a:latin typeface="Times New Roman" charset="0"/>
              </a:rPr>
              <a:t>IPOs are typically made by small, fast-growing companies that either:</a:t>
            </a:r>
          </a:p>
          <a:p>
            <a:pPr lvl="1">
              <a:lnSpc>
                <a:spcPct val="90000"/>
              </a:lnSpc>
            </a:pPr>
            <a:r>
              <a:rPr lang="en-US" sz="2400">
                <a:solidFill>
                  <a:srgbClr val="000000"/>
                </a:solidFill>
                <a:latin typeface="Times New Roman" charset="0"/>
              </a:rPr>
              <a:t>require additional capital to continue expanding, or </a:t>
            </a:r>
          </a:p>
          <a:p>
            <a:pPr lvl="1">
              <a:lnSpc>
                <a:spcPct val="90000"/>
              </a:lnSpc>
            </a:pPr>
            <a:r>
              <a:rPr lang="en-US" sz="2400">
                <a:solidFill>
                  <a:srgbClr val="000000"/>
                </a:solidFill>
                <a:latin typeface="Times New Roman" charset="0"/>
              </a:rPr>
              <a:t>have met a milestone for going public that was established in a contract to obtain VC funding.</a:t>
            </a:r>
          </a:p>
          <a:p>
            <a:pPr>
              <a:lnSpc>
                <a:spcPct val="90000"/>
              </a:lnSpc>
              <a:buFontTx/>
              <a:buChar char="•"/>
            </a:pPr>
            <a:r>
              <a:rPr lang="en-US" sz="2800">
                <a:solidFill>
                  <a:srgbClr val="000000"/>
                </a:solidFill>
                <a:latin typeface="Times New Roman" charset="0"/>
              </a:rPr>
              <a:t>The firm must obtain approval of current shareholders, and hire an investment bank to underwrite the offering.</a:t>
            </a:r>
          </a:p>
          <a:p>
            <a:pPr>
              <a:lnSpc>
                <a:spcPct val="90000"/>
              </a:lnSpc>
              <a:buFontTx/>
              <a:buChar char="•"/>
            </a:pPr>
            <a:r>
              <a:rPr lang="en-US" sz="2800">
                <a:solidFill>
                  <a:srgbClr val="000000"/>
                </a:solidFill>
                <a:latin typeface="Times New Roman" charset="0"/>
              </a:rPr>
              <a:t>The investment banker is responsible for promoting the stock and facilitating the sale of the company</a:t>
            </a:r>
            <a:r>
              <a:rPr lang="en-US" sz="2800">
                <a:solidFill>
                  <a:srgbClr val="000000"/>
                </a:solidFill>
                <a:latin typeface="Arial"/>
              </a:rPr>
              <a:t>’</a:t>
            </a:r>
            <a:r>
              <a:rPr lang="en-US" sz="2800">
                <a:solidFill>
                  <a:srgbClr val="000000"/>
                </a:solidFill>
                <a:latin typeface="Times New Roman" charset="0"/>
              </a:rPr>
              <a:t>s IPO shares.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A786FF48-F47C-4373-B511-AE1EE11DFF99}" type="slidenum">
              <a:rPr lang="en-US"/>
              <a:pPr/>
              <a:t>28</a:t>
            </a:fld>
            <a:endParaRPr lang="en-US"/>
          </a:p>
        </p:txBody>
      </p:sp>
      <p:sp>
        <p:nvSpPr>
          <p:cNvPr id="183298" name="Rectangle 2"/>
          <p:cNvSpPr>
            <a:spLocks noGrp="1" noChangeArrowheads="1"/>
          </p:cNvSpPr>
          <p:nvPr>
            <p:ph type="title"/>
          </p:nvPr>
        </p:nvSpPr>
        <p:spPr/>
        <p:txBody>
          <a:bodyPr/>
          <a:lstStyle/>
          <a:p>
            <a:r>
              <a:rPr lang="en-US">
                <a:solidFill>
                  <a:srgbClr val="000000"/>
                </a:solidFill>
              </a:rPr>
              <a:t>Going Public (cont.)</a:t>
            </a:r>
          </a:p>
        </p:txBody>
      </p:sp>
      <p:sp>
        <p:nvSpPr>
          <p:cNvPr id="183299" name="Rectangle 3"/>
          <p:cNvSpPr>
            <a:spLocks noGrp="1" noChangeArrowheads="1"/>
          </p:cNvSpPr>
          <p:nvPr>
            <p:ph type="body" idx="1"/>
          </p:nvPr>
        </p:nvSpPr>
        <p:spPr/>
        <p:txBody>
          <a:bodyPr/>
          <a:lstStyle/>
          <a:p>
            <a:pPr>
              <a:buFontTx/>
              <a:buChar char="•"/>
            </a:pPr>
            <a:r>
              <a:rPr lang="en-US" sz="2800">
                <a:solidFill>
                  <a:srgbClr val="000000"/>
                </a:solidFill>
                <a:latin typeface="Times New Roman" charset="0"/>
              </a:rPr>
              <a:t>The company must file a registration statement with the SEC.</a:t>
            </a:r>
          </a:p>
          <a:p>
            <a:pPr>
              <a:buFontTx/>
              <a:buChar char="•"/>
            </a:pPr>
            <a:r>
              <a:rPr lang="en-US" sz="2800">
                <a:solidFill>
                  <a:srgbClr val="000000"/>
                </a:solidFill>
                <a:latin typeface="Times New Roman" charset="0"/>
              </a:rPr>
              <a:t>The </a:t>
            </a:r>
            <a:r>
              <a:rPr lang="en-US" sz="2800" b="1">
                <a:solidFill>
                  <a:srgbClr val="000000"/>
                </a:solidFill>
                <a:latin typeface="Times New Roman" charset="0"/>
              </a:rPr>
              <a:t>prospectus</a:t>
            </a:r>
            <a:r>
              <a:rPr lang="en-US" sz="2800">
                <a:solidFill>
                  <a:srgbClr val="000000"/>
                </a:solidFill>
                <a:latin typeface="Times New Roman" charset="0"/>
              </a:rPr>
              <a:t> is a portion of a security registration statement that describes the key aspects of the issue, the issuer, and its management and financial position.</a:t>
            </a:r>
          </a:p>
          <a:p>
            <a:pPr>
              <a:buFontTx/>
              <a:buChar char="•"/>
            </a:pPr>
            <a:r>
              <a:rPr lang="en-US" sz="2800">
                <a:solidFill>
                  <a:srgbClr val="000000"/>
                </a:solidFill>
                <a:latin typeface="Times New Roman" charset="0"/>
              </a:rPr>
              <a:t>A </a:t>
            </a:r>
            <a:r>
              <a:rPr lang="en-US" sz="2800" b="1">
                <a:solidFill>
                  <a:srgbClr val="000000"/>
                </a:solidFill>
                <a:latin typeface="Times New Roman" charset="0"/>
              </a:rPr>
              <a:t>red herring </a:t>
            </a:r>
            <a:r>
              <a:rPr lang="en-US" sz="2800">
                <a:solidFill>
                  <a:srgbClr val="000000"/>
                </a:solidFill>
                <a:latin typeface="Times New Roman" charset="0"/>
              </a:rPr>
              <a:t>is a preliminary prospectus made available to prospective investors during the waiting period between the registration statement</a:t>
            </a:r>
            <a:r>
              <a:rPr lang="en-US" sz="2800">
                <a:solidFill>
                  <a:srgbClr val="000000"/>
                </a:solidFill>
                <a:latin typeface="Arial"/>
              </a:rPr>
              <a:t>’</a:t>
            </a:r>
            <a:r>
              <a:rPr lang="en-US" sz="2800">
                <a:solidFill>
                  <a:srgbClr val="000000"/>
                </a:solidFill>
                <a:latin typeface="Times New Roman" charset="0"/>
              </a:rPr>
              <a:t>s filing with the SEC and its approval.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296751FE-9BC7-4A90-917E-4D1B48710BE1}" type="slidenum">
              <a:rPr lang="en-US"/>
              <a:pPr/>
              <a:t>29</a:t>
            </a:fld>
            <a:endParaRPr lang="en-US"/>
          </a:p>
        </p:txBody>
      </p:sp>
      <p:sp>
        <p:nvSpPr>
          <p:cNvPr id="185346" name="Rectangle 2"/>
          <p:cNvSpPr>
            <a:spLocks noGrp="1" noChangeArrowheads="1"/>
          </p:cNvSpPr>
          <p:nvPr>
            <p:ph type="title"/>
          </p:nvPr>
        </p:nvSpPr>
        <p:spPr/>
        <p:txBody>
          <a:bodyPr/>
          <a:lstStyle/>
          <a:p>
            <a:r>
              <a:rPr lang="en-US">
                <a:solidFill>
                  <a:srgbClr val="000000"/>
                </a:solidFill>
              </a:rPr>
              <a:t>Going Public (cont.)</a:t>
            </a:r>
          </a:p>
        </p:txBody>
      </p:sp>
      <p:sp>
        <p:nvSpPr>
          <p:cNvPr id="185347" name="Rectangle 3"/>
          <p:cNvSpPr>
            <a:spLocks noGrp="1" noChangeArrowheads="1"/>
          </p:cNvSpPr>
          <p:nvPr>
            <p:ph type="body" idx="1"/>
          </p:nvPr>
        </p:nvSpPr>
        <p:spPr/>
        <p:txBody>
          <a:bodyPr/>
          <a:lstStyle/>
          <a:p>
            <a:pPr>
              <a:lnSpc>
                <a:spcPct val="90000"/>
              </a:lnSpc>
              <a:buFontTx/>
              <a:buChar char="•"/>
            </a:pPr>
            <a:r>
              <a:rPr lang="en-US">
                <a:solidFill>
                  <a:srgbClr val="000000"/>
                </a:solidFill>
                <a:latin typeface="Times New Roman" charset="0"/>
              </a:rPr>
              <a:t>Investment bankers and company officials promote the company through a road show, a series of presentations to potential investors around the country and sometimes overseas.</a:t>
            </a:r>
          </a:p>
          <a:p>
            <a:pPr>
              <a:lnSpc>
                <a:spcPct val="90000"/>
              </a:lnSpc>
              <a:buFontTx/>
              <a:buChar char="•"/>
            </a:pPr>
            <a:r>
              <a:rPr lang="en-US">
                <a:solidFill>
                  <a:srgbClr val="000000"/>
                </a:solidFill>
                <a:latin typeface="Times New Roman" charset="0"/>
              </a:rPr>
              <a:t>This helps investment bankers gauge the demand for the offering which helps them to set the initial offer price.</a:t>
            </a:r>
          </a:p>
          <a:p>
            <a:pPr>
              <a:lnSpc>
                <a:spcPct val="90000"/>
              </a:lnSpc>
              <a:buFontTx/>
              <a:buChar char="•"/>
            </a:pPr>
            <a:r>
              <a:rPr lang="en-US">
                <a:solidFill>
                  <a:srgbClr val="000000"/>
                </a:solidFill>
                <a:latin typeface="Times New Roman" charset="0"/>
              </a:rPr>
              <a:t>After the underwriter sets the terms, the SEC must approve the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238A9F3C-79C7-48D2-A407-1544BB692F3F}" type="slidenum">
              <a:rPr lang="en-US"/>
              <a:pPr/>
              <a:t>3</a:t>
            </a:fld>
            <a:endParaRPr lang="en-US"/>
          </a:p>
        </p:txBody>
      </p:sp>
      <p:sp>
        <p:nvSpPr>
          <p:cNvPr id="153602" name="Rectangle 2"/>
          <p:cNvSpPr>
            <a:spLocks noGrp="1" noChangeArrowheads="1"/>
          </p:cNvSpPr>
          <p:nvPr>
            <p:ph type="title"/>
          </p:nvPr>
        </p:nvSpPr>
        <p:spPr>
          <a:xfrm>
            <a:off x="152400" y="182563"/>
            <a:ext cx="7162800" cy="1066800"/>
          </a:xfrm>
        </p:spPr>
        <p:txBody>
          <a:bodyPr/>
          <a:lstStyle/>
          <a:p>
            <a:r>
              <a:rPr lang="en-US" sz="3200">
                <a:solidFill>
                  <a:srgbClr val="000000"/>
                </a:solidFill>
              </a:rPr>
              <a:t>Table 7.1 Key Differences between Debt and Equity Capital</a:t>
            </a:r>
            <a:endParaRPr lang="en-US">
              <a:solidFill>
                <a:srgbClr val="000000"/>
              </a:solidFill>
            </a:endParaRPr>
          </a:p>
        </p:txBody>
      </p:sp>
      <p:pic>
        <p:nvPicPr>
          <p:cNvPr id="153604" name="Picture 4" descr="table0701"/>
          <p:cNvPicPr>
            <a:picLocks noChangeAspect="1" noChangeArrowheads="1"/>
          </p:cNvPicPr>
          <p:nvPr/>
        </p:nvPicPr>
        <p:blipFill>
          <a:blip r:embed="rId2"/>
          <a:srcRect/>
          <a:stretch>
            <a:fillRect/>
          </a:stretch>
        </p:blipFill>
        <p:spPr bwMode="auto">
          <a:xfrm>
            <a:off x="344488" y="2201863"/>
            <a:ext cx="8447087" cy="3513137"/>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8CA2809B-80A5-4152-A3F6-32ED35540251}" type="slidenum">
              <a:rPr lang="en-US"/>
              <a:pPr/>
              <a:t>30</a:t>
            </a:fld>
            <a:endParaRPr lang="en-US"/>
          </a:p>
        </p:txBody>
      </p:sp>
      <p:sp>
        <p:nvSpPr>
          <p:cNvPr id="190466" name="Rectangle 2"/>
          <p:cNvSpPr>
            <a:spLocks noGrp="1" noChangeArrowheads="1"/>
          </p:cNvSpPr>
          <p:nvPr>
            <p:ph type="title"/>
          </p:nvPr>
        </p:nvSpPr>
        <p:spPr/>
        <p:txBody>
          <a:bodyPr/>
          <a:lstStyle/>
          <a:p>
            <a:r>
              <a:rPr lang="en-US">
                <a:solidFill>
                  <a:srgbClr val="000000"/>
                </a:solidFill>
              </a:rPr>
              <a:t>Common Stock Valuation</a:t>
            </a:r>
          </a:p>
        </p:txBody>
      </p:sp>
      <p:sp>
        <p:nvSpPr>
          <p:cNvPr id="190467" name="Rectangle 3"/>
          <p:cNvSpPr>
            <a:spLocks noGrp="1" noChangeArrowheads="1"/>
          </p:cNvSpPr>
          <p:nvPr>
            <p:ph type="body" idx="1"/>
          </p:nvPr>
        </p:nvSpPr>
        <p:spPr/>
        <p:txBody>
          <a:bodyPr/>
          <a:lstStyle/>
          <a:p>
            <a:pPr>
              <a:buFontTx/>
              <a:buChar char="•"/>
            </a:pPr>
            <a:r>
              <a:rPr lang="en-US" sz="2400">
                <a:solidFill>
                  <a:srgbClr val="000000"/>
                </a:solidFill>
                <a:latin typeface="Times New Roman" charset="0"/>
              </a:rPr>
              <a:t>Common stockholders expect to be rewarded through periodic cash dividends and an increasing share value. </a:t>
            </a:r>
          </a:p>
          <a:p>
            <a:pPr>
              <a:buFontTx/>
              <a:buChar char="•"/>
            </a:pPr>
            <a:r>
              <a:rPr lang="en-US" sz="2400">
                <a:solidFill>
                  <a:srgbClr val="000000"/>
                </a:solidFill>
                <a:latin typeface="Times New Roman" charset="0"/>
              </a:rPr>
              <a:t>Some of these investors decide which stocks to buy and sell based on a plan to maintain a broadly diversified portfolio. </a:t>
            </a:r>
          </a:p>
          <a:p>
            <a:pPr>
              <a:buFontTx/>
              <a:buChar char="•"/>
            </a:pPr>
            <a:r>
              <a:rPr lang="en-US" sz="2400">
                <a:solidFill>
                  <a:srgbClr val="000000"/>
                </a:solidFill>
                <a:latin typeface="Times New Roman" charset="0"/>
              </a:rPr>
              <a:t>Other investors have a more speculative motive for trading. </a:t>
            </a:r>
          </a:p>
          <a:p>
            <a:pPr lvl="1"/>
            <a:r>
              <a:rPr lang="en-US" sz="2000">
                <a:solidFill>
                  <a:srgbClr val="000000"/>
                </a:solidFill>
                <a:latin typeface="Times New Roman" charset="0"/>
              </a:rPr>
              <a:t>They try to spot companies whose shares are undervalued</a:t>
            </a:r>
            <a:r>
              <a:rPr lang="en-US" sz="2000">
                <a:solidFill>
                  <a:srgbClr val="000000"/>
                </a:solidFill>
                <a:latin typeface="Arial"/>
              </a:rPr>
              <a:t>—</a:t>
            </a:r>
            <a:r>
              <a:rPr lang="en-US" sz="2000">
                <a:solidFill>
                  <a:srgbClr val="000000"/>
                </a:solidFill>
                <a:latin typeface="Times New Roman" charset="0"/>
              </a:rPr>
              <a:t>meaning that the true value of the shares is greater than the current market price. </a:t>
            </a:r>
          </a:p>
          <a:p>
            <a:pPr lvl="1"/>
            <a:r>
              <a:rPr lang="en-US" sz="2000">
                <a:solidFill>
                  <a:srgbClr val="000000"/>
                </a:solidFill>
                <a:latin typeface="Times New Roman" charset="0"/>
              </a:rPr>
              <a:t>These investors buy shares that they believe to be undervalued and sell shares that they think are overvalued (i.e., the market price is greater than the true value).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ooter Placeholder 3"/>
          <p:cNvSpPr>
            <a:spLocks noGrp="1"/>
          </p:cNvSpPr>
          <p:nvPr>
            <p:ph type="ftr" sz="quarter" idx="10"/>
          </p:nvPr>
        </p:nvSpPr>
        <p:spPr/>
        <p:txBody>
          <a:bodyPr/>
          <a:lstStyle/>
          <a:p>
            <a:r>
              <a:rPr lang="en-US"/>
              <a:t>© 2012 Pearson Prentice Hall. All rights reserved.</a:t>
            </a:r>
          </a:p>
        </p:txBody>
      </p:sp>
      <p:sp>
        <p:nvSpPr>
          <p:cNvPr id="33" name="Slide Number Placeholder 4"/>
          <p:cNvSpPr>
            <a:spLocks noGrp="1"/>
          </p:cNvSpPr>
          <p:nvPr>
            <p:ph type="sldNum" sz="quarter" idx="11"/>
          </p:nvPr>
        </p:nvSpPr>
        <p:spPr/>
        <p:txBody>
          <a:bodyPr/>
          <a:lstStyle/>
          <a:p>
            <a:r>
              <a:rPr lang="en-US"/>
              <a:t>7-</a:t>
            </a:r>
            <a:fld id="{96D7B8E0-3392-4737-B0E2-3FC6C4EE46F6}" type="slidenum">
              <a:rPr lang="en-US"/>
              <a:pPr/>
              <a:t>31</a:t>
            </a:fld>
            <a:endParaRPr lang="en-US"/>
          </a:p>
        </p:txBody>
      </p:sp>
      <p:sp>
        <p:nvSpPr>
          <p:cNvPr id="195586" name="Rectangle 2"/>
          <p:cNvSpPr>
            <a:spLocks noGrp="1" noChangeArrowheads="1"/>
          </p:cNvSpPr>
          <p:nvPr>
            <p:ph type="title"/>
          </p:nvPr>
        </p:nvSpPr>
        <p:spPr>
          <a:xfrm>
            <a:off x="152400" y="241300"/>
            <a:ext cx="7162800" cy="946150"/>
          </a:xfrm>
        </p:spPr>
        <p:txBody>
          <a:bodyPr/>
          <a:lstStyle/>
          <a:p>
            <a:r>
              <a:rPr lang="en-US" sz="2800">
                <a:solidFill>
                  <a:srgbClr val="000000"/>
                </a:solidFill>
              </a:rPr>
              <a:t>Common Stock Valuation: </a:t>
            </a:r>
            <a:br>
              <a:rPr lang="en-US" sz="2800">
                <a:solidFill>
                  <a:srgbClr val="000000"/>
                </a:solidFill>
              </a:rPr>
            </a:br>
            <a:r>
              <a:rPr lang="en-US" sz="2800">
                <a:solidFill>
                  <a:srgbClr val="000000"/>
                </a:solidFill>
              </a:rPr>
              <a:t>Basic Common Stock Valuation Equation</a:t>
            </a:r>
            <a:endParaRPr lang="en-US">
              <a:solidFill>
                <a:srgbClr val="000000"/>
              </a:solidFill>
            </a:endParaRPr>
          </a:p>
        </p:txBody>
      </p:sp>
      <p:sp>
        <p:nvSpPr>
          <p:cNvPr id="195587" name="Rectangle 3"/>
          <p:cNvSpPr>
            <a:spLocks noGrp="1" noChangeArrowheads="1"/>
          </p:cNvSpPr>
          <p:nvPr>
            <p:ph type="body" idx="1"/>
          </p:nvPr>
        </p:nvSpPr>
        <p:spPr/>
        <p:txBody>
          <a:bodyPr/>
          <a:lstStyle/>
          <a:p>
            <a:pPr marL="0" indent="0"/>
            <a:r>
              <a:rPr lang="en-US" sz="2800">
                <a:solidFill>
                  <a:srgbClr val="000000"/>
                </a:solidFill>
                <a:latin typeface="Times New Roman" charset="0"/>
              </a:rPr>
              <a:t>The value of a share of common stock is equal to the present value of all future cash flows (dividends) that it is expected to provide.</a:t>
            </a:r>
          </a:p>
          <a:p>
            <a:pPr marL="0" indent="0"/>
            <a:endParaRPr lang="en-US" sz="2800">
              <a:solidFill>
                <a:srgbClr val="000000"/>
              </a:solidFill>
              <a:latin typeface="Times New Roman" charset="0"/>
            </a:endParaRPr>
          </a:p>
          <a:p>
            <a:pPr marL="0" indent="0"/>
            <a:endParaRPr lang="en-US" sz="2800">
              <a:solidFill>
                <a:srgbClr val="000000"/>
              </a:solidFill>
              <a:latin typeface="Times New Roman" charset="0"/>
            </a:endParaRPr>
          </a:p>
          <a:p>
            <a:pPr marL="0" indent="0"/>
            <a:r>
              <a:rPr lang="en-US" sz="2800">
                <a:latin typeface="Times New Roman" charset="0"/>
              </a:rPr>
              <a:t>where</a:t>
            </a:r>
            <a:endParaRPr lang="en-US" sz="2800">
              <a:solidFill>
                <a:srgbClr val="000000"/>
              </a:solidFill>
              <a:latin typeface="Times New Roman" charset="0"/>
            </a:endParaRPr>
          </a:p>
          <a:p>
            <a:pPr marL="0" indent="0"/>
            <a:r>
              <a:rPr lang="en-US" sz="2800">
                <a:latin typeface="Times New Roman" charset="0"/>
              </a:rPr>
              <a:t> </a:t>
            </a:r>
          </a:p>
        </p:txBody>
      </p:sp>
      <p:pic>
        <p:nvPicPr>
          <p:cNvPr id="195588" name="Picture 4" descr="eq0701"/>
          <p:cNvPicPr>
            <a:picLocks noChangeAspect="1" noChangeArrowheads="1"/>
          </p:cNvPicPr>
          <p:nvPr/>
        </p:nvPicPr>
        <p:blipFill>
          <a:blip r:embed="rId2"/>
          <a:srcRect/>
          <a:stretch>
            <a:fillRect/>
          </a:stretch>
        </p:blipFill>
        <p:spPr bwMode="auto">
          <a:xfrm>
            <a:off x="1206500" y="3046413"/>
            <a:ext cx="6737350" cy="1068387"/>
          </a:xfrm>
          <a:prstGeom prst="rect">
            <a:avLst/>
          </a:prstGeom>
          <a:noFill/>
        </p:spPr>
      </p:pic>
      <p:graphicFrame>
        <p:nvGraphicFramePr>
          <p:cNvPr id="195691" name="Group 107"/>
          <p:cNvGraphicFramePr>
            <a:graphicFrameLocks noGrp="1"/>
          </p:cNvGraphicFramePr>
          <p:nvPr/>
        </p:nvGraphicFramePr>
        <p:xfrm>
          <a:off x="1143000" y="4572000"/>
          <a:ext cx="6858000" cy="1508126"/>
        </p:xfrm>
        <a:graphic>
          <a:graphicData uri="http://schemas.openxmlformats.org/drawingml/2006/table">
            <a:tbl>
              <a:tblPr/>
              <a:tblGrid>
                <a:gridCol w="609600">
                  <a:extLst>
                    <a:ext uri="{9D8B030D-6E8A-4147-A177-3AD203B41FA5}">
                      <a16:colId xmlns:a16="http://schemas.microsoft.com/office/drawing/2014/main" val="20000"/>
                    </a:ext>
                  </a:extLst>
                </a:gridCol>
                <a:gridCol w="381000">
                  <a:extLst>
                    <a:ext uri="{9D8B030D-6E8A-4147-A177-3AD203B41FA5}">
                      <a16:colId xmlns:a16="http://schemas.microsoft.com/office/drawing/2014/main" val="20001"/>
                    </a:ext>
                  </a:extLst>
                </a:gridCol>
                <a:gridCol w="5867400">
                  <a:extLst>
                    <a:ext uri="{9D8B030D-6E8A-4147-A177-3AD203B41FA5}">
                      <a16:colId xmlns:a16="http://schemas.microsoft.com/office/drawing/2014/main" val="20002"/>
                    </a:ext>
                  </a:extLst>
                </a:gridCol>
              </a:tblGrid>
              <a:tr h="37306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1" u="none" strike="noStrike" cap="none" normalizeH="0" baseline="0">
                          <a:ln>
                            <a:noFill/>
                          </a:ln>
                          <a:solidFill>
                            <a:srgbClr val="000000"/>
                          </a:solidFill>
                          <a:effectLst/>
                          <a:latin typeface="Times New Roman" charset="0"/>
                          <a:ea typeface="ＭＳ Ｐゴシック" charset="-128"/>
                        </a:rPr>
                        <a:t>P</a:t>
                      </a:r>
                      <a:r>
                        <a:rPr kumimoji="0" lang="en-US" sz="2400" b="0" i="0" u="none" strike="noStrike" cap="none" normalizeH="0" baseline="-25000">
                          <a:ln>
                            <a:noFill/>
                          </a:ln>
                          <a:solidFill>
                            <a:srgbClr val="000000"/>
                          </a:solidFill>
                          <a:effectLst/>
                          <a:latin typeface="Times New Roman" charset="0"/>
                          <a:ea typeface="ＭＳ Ｐゴシック" charset="-128"/>
                        </a:rPr>
                        <a:t>0</a:t>
                      </a:r>
                    </a:p>
                  </a:txBody>
                  <a:tcPr marL="45720" marR="45720" marT="0" marB="0"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Times New Roman" charset="0"/>
                          <a:ea typeface="ＭＳ Ｐゴシック" charset="-128"/>
                        </a:rPr>
                        <a:t>=</a:t>
                      </a:r>
                    </a:p>
                  </a:txBody>
                  <a:tcPr marL="45720" marR="45720" marT="0" marB="0"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Times New Roman" charset="0"/>
                          <a:ea typeface="ＭＳ Ｐゴシック" charset="-128"/>
                        </a:rPr>
                        <a:t>value of common stock</a:t>
                      </a:r>
                    </a:p>
                  </a:txBody>
                  <a:tcPr marL="45720" marR="45720" marT="0" marB="0"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381000">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1" u="none" strike="noStrike" cap="none" normalizeH="0" baseline="0">
                          <a:ln>
                            <a:noFill/>
                          </a:ln>
                          <a:solidFill>
                            <a:srgbClr val="000000"/>
                          </a:solidFill>
                          <a:effectLst/>
                          <a:latin typeface="Times New Roman" charset="0"/>
                          <a:ea typeface="ＭＳ Ｐゴシック" charset="-128"/>
                        </a:rPr>
                        <a:t>D</a:t>
                      </a:r>
                      <a:r>
                        <a:rPr kumimoji="0" lang="en-US" sz="2400" b="0" i="1" u="none" strike="noStrike" cap="none" normalizeH="0" baseline="-25000">
                          <a:ln>
                            <a:noFill/>
                          </a:ln>
                          <a:solidFill>
                            <a:srgbClr val="000000"/>
                          </a:solidFill>
                          <a:effectLst/>
                          <a:latin typeface="Times New Roman" charset="0"/>
                          <a:ea typeface="ＭＳ Ｐゴシック" charset="-128"/>
                        </a:rPr>
                        <a:t>t</a:t>
                      </a:r>
                    </a:p>
                  </a:txBody>
                  <a:tcPr marL="45720" marR="45720" marT="0" marB="0"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Times New Roman" charset="0"/>
                          <a:ea typeface="ＭＳ Ｐゴシック" charset="-128"/>
                        </a:rPr>
                        <a:t>=</a:t>
                      </a:r>
                    </a:p>
                  </a:txBody>
                  <a:tcPr marL="45720" marR="4572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Times New Roman" charset="0"/>
                          <a:ea typeface="ＭＳ Ｐゴシック" charset="-128"/>
                        </a:rPr>
                        <a:t>per-share dividend </a:t>
                      </a:r>
                      <a:r>
                        <a:rPr kumimoji="0" lang="en-US" sz="2400" b="0" i="1" u="none" strike="noStrike" cap="none" normalizeH="0" baseline="0">
                          <a:ln>
                            <a:noFill/>
                          </a:ln>
                          <a:solidFill>
                            <a:srgbClr val="000000"/>
                          </a:solidFill>
                          <a:effectLst/>
                          <a:latin typeface="Times New Roman" charset="0"/>
                          <a:ea typeface="ＭＳ Ｐゴシック" charset="-128"/>
                        </a:rPr>
                        <a:t>expected</a:t>
                      </a:r>
                      <a:r>
                        <a:rPr kumimoji="0" lang="en-US" sz="2400" b="0" i="0" u="none" strike="noStrike" cap="none" normalizeH="0" baseline="0">
                          <a:ln>
                            <a:noFill/>
                          </a:ln>
                          <a:solidFill>
                            <a:srgbClr val="000000"/>
                          </a:solidFill>
                          <a:effectLst/>
                          <a:latin typeface="Times New Roman" charset="0"/>
                          <a:ea typeface="ＭＳ Ｐゴシック" charset="-128"/>
                        </a:rPr>
                        <a:t> at the end of year </a:t>
                      </a:r>
                      <a:r>
                        <a:rPr kumimoji="0" lang="en-US" sz="2400" b="0" i="1" u="none" strike="noStrike" cap="none" normalizeH="0" baseline="0">
                          <a:ln>
                            <a:noFill/>
                          </a:ln>
                          <a:solidFill>
                            <a:srgbClr val="000000"/>
                          </a:solidFill>
                          <a:effectLst/>
                          <a:latin typeface="Times New Roman" charset="0"/>
                          <a:ea typeface="ＭＳ Ｐゴシック" charset="-128"/>
                        </a:rPr>
                        <a:t>t</a:t>
                      </a:r>
                    </a:p>
                  </a:txBody>
                  <a:tcPr marL="45720" marR="45720" marT="0" marB="0"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1"/>
                  </a:ext>
                </a:extLst>
              </a:tr>
              <a:tr h="376238">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1" u="none" strike="noStrike" cap="none" normalizeH="0" baseline="0">
                          <a:ln>
                            <a:noFill/>
                          </a:ln>
                          <a:solidFill>
                            <a:srgbClr val="000000"/>
                          </a:solidFill>
                          <a:effectLst/>
                          <a:latin typeface="Times New Roman" charset="0"/>
                          <a:ea typeface="ＭＳ Ｐゴシック" charset="-128"/>
                        </a:rPr>
                        <a:t>R</a:t>
                      </a:r>
                      <a:r>
                        <a:rPr kumimoji="0" lang="en-US" sz="2400" b="0" i="1" u="none" strike="noStrike" cap="none" normalizeH="0" baseline="-25000">
                          <a:ln>
                            <a:noFill/>
                          </a:ln>
                          <a:solidFill>
                            <a:srgbClr val="000000"/>
                          </a:solidFill>
                          <a:effectLst/>
                          <a:latin typeface="Times New Roman" charset="0"/>
                          <a:ea typeface="ＭＳ Ｐゴシック" charset="-128"/>
                        </a:rPr>
                        <a:t>s</a:t>
                      </a:r>
                    </a:p>
                  </a:txBody>
                  <a:tcPr marL="45720" marR="45720" marT="0" marB="0"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Times New Roman" charset="0"/>
                          <a:ea typeface="ＭＳ Ｐゴシック" charset="-128"/>
                        </a:rPr>
                        <a:t>=</a:t>
                      </a:r>
                    </a:p>
                  </a:txBody>
                  <a:tcPr marL="45720" marR="4572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Times New Roman" charset="0"/>
                          <a:ea typeface="ＭＳ Ｐゴシック" charset="-128"/>
                        </a:rPr>
                        <a:t>required return on common stock</a:t>
                      </a:r>
                    </a:p>
                  </a:txBody>
                  <a:tcPr marL="45720" marR="45720" marT="0" marB="0"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37782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1" u="none" strike="noStrike" cap="none" normalizeH="0" baseline="0">
                          <a:ln>
                            <a:noFill/>
                          </a:ln>
                          <a:solidFill>
                            <a:srgbClr val="000000"/>
                          </a:solidFill>
                          <a:effectLst/>
                          <a:latin typeface="Times New Roman" charset="0"/>
                          <a:ea typeface="ＭＳ Ｐゴシック" charset="-128"/>
                        </a:rPr>
                        <a:t>P</a:t>
                      </a:r>
                      <a:r>
                        <a:rPr kumimoji="0" lang="en-US" sz="2400" b="0" i="0" u="none" strike="noStrike" cap="none" normalizeH="0" baseline="-25000">
                          <a:ln>
                            <a:noFill/>
                          </a:ln>
                          <a:solidFill>
                            <a:srgbClr val="000000"/>
                          </a:solidFill>
                          <a:effectLst/>
                          <a:latin typeface="Times New Roman" charset="0"/>
                          <a:ea typeface="ＭＳ Ｐゴシック" charset="-128"/>
                        </a:rPr>
                        <a:t>0</a:t>
                      </a:r>
                    </a:p>
                  </a:txBody>
                  <a:tcPr marL="45720" marR="45720" marT="0" marB="0"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Times New Roman" charset="0"/>
                          <a:ea typeface="ＭＳ Ｐゴシック" charset="-128"/>
                        </a:rPr>
                        <a:t>=</a:t>
                      </a:r>
                    </a:p>
                  </a:txBody>
                  <a:tcPr marL="45720" marR="45720" marT="0" marB="0"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Times New Roman" charset="0"/>
                          <a:ea typeface="ＭＳ Ｐゴシック" charset="-128"/>
                        </a:rPr>
                        <a:t>value of common stock</a:t>
                      </a:r>
                    </a:p>
                  </a:txBody>
                  <a:tcPr marL="45720" marR="45720" marT="0" marB="0"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 2012 Pearson Prentice Hall. All rights reserved.</a:t>
            </a:r>
          </a:p>
        </p:txBody>
      </p:sp>
      <p:sp>
        <p:nvSpPr>
          <p:cNvPr id="6" name="Slide Number Placeholder 4"/>
          <p:cNvSpPr>
            <a:spLocks noGrp="1"/>
          </p:cNvSpPr>
          <p:nvPr>
            <p:ph type="sldNum" sz="quarter" idx="11"/>
          </p:nvPr>
        </p:nvSpPr>
        <p:spPr/>
        <p:txBody>
          <a:bodyPr/>
          <a:lstStyle/>
          <a:p>
            <a:r>
              <a:rPr lang="en-US"/>
              <a:t>7-</a:t>
            </a:r>
            <a:fld id="{BF1D593D-A99A-4CA1-9B3E-B144E2DB7685}" type="slidenum">
              <a:rPr lang="en-US"/>
              <a:pPr/>
              <a:t>32</a:t>
            </a:fld>
            <a:endParaRPr lang="en-US"/>
          </a:p>
        </p:txBody>
      </p:sp>
      <p:sp>
        <p:nvSpPr>
          <p:cNvPr id="196610" name="Rectangle 2"/>
          <p:cNvSpPr>
            <a:spLocks noGrp="1" noChangeArrowheads="1"/>
          </p:cNvSpPr>
          <p:nvPr>
            <p:ph type="title"/>
          </p:nvPr>
        </p:nvSpPr>
        <p:spPr/>
        <p:txBody>
          <a:bodyPr/>
          <a:lstStyle/>
          <a:p>
            <a:r>
              <a:rPr lang="en-US">
                <a:solidFill>
                  <a:srgbClr val="000000"/>
                </a:solidFill>
              </a:rPr>
              <a:t>Common Stock Valuation: </a:t>
            </a:r>
            <a:br>
              <a:rPr lang="en-US">
                <a:solidFill>
                  <a:srgbClr val="000000"/>
                </a:solidFill>
              </a:rPr>
            </a:br>
            <a:r>
              <a:rPr lang="en-US">
                <a:solidFill>
                  <a:srgbClr val="000000"/>
                </a:solidFill>
              </a:rPr>
              <a:t>The Zero Growth Model</a:t>
            </a:r>
          </a:p>
        </p:txBody>
      </p:sp>
      <p:sp>
        <p:nvSpPr>
          <p:cNvPr id="196611" name="Rectangle 3"/>
          <p:cNvSpPr>
            <a:spLocks noGrp="1" noChangeArrowheads="1"/>
          </p:cNvSpPr>
          <p:nvPr>
            <p:ph type="body" idx="1"/>
          </p:nvPr>
        </p:nvSpPr>
        <p:spPr/>
        <p:txBody>
          <a:bodyPr/>
          <a:lstStyle/>
          <a:p>
            <a:pPr marL="0" indent="0">
              <a:lnSpc>
                <a:spcPct val="90000"/>
              </a:lnSpc>
            </a:pPr>
            <a:r>
              <a:rPr lang="en-US" sz="2800">
                <a:solidFill>
                  <a:srgbClr val="000000"/>
                </a:solidFill>
                <a:latin typeface="Times New Roman" charset="0"/>
              </a:rPr>
              <a:t>The zero dividend growth model assumes that the stock will pay the same dividend each year, year after year.</a:t>
            </a:r>
          </a:p>
          <a:p>
            <a:pPr marL="0" indent="0">
              <a:lnSpc>
                <a:spcPct val="90000"/>
              </a:lnSpc>
            </a:pPr>
            <a:endParaRPr lang="en-US" sz="2800">
              <a:solidFill>
                <a:srgbClr val="000000"/>
              </a:solidFill>
              <a:latin typeface="Times New Roman" charset="0"/>
            </a:endParaRPr>
          </a:p>
          <a:p>
            <a:pPr marL="0" indent="0">
              <a:lnSpc>
                <a:spcPct val="90000"/>
              </a:lnSpc>
            </a:pPr>
            <a:endParaRPr lang="en-US" sz="2800">
              <a:solidFill>
                <a:srgbClr val="000000"/>
              </a:solidFill>
              <a:latin typeface="Times New Roman" charset="0"/>
            </a:endParaRPr>
          </a:p>
          <a:p>
            <a:pPr marL="0" indent="0">
              <a:lnSpc>
                <a:spcPct val="90000"/>
              </a:lnSpc>
            </a:pPr>
            <a:endParaRPr lang="en-US" sz="2800">
              <a:solidFill>
                <a:srgbClr val="000000"/>
              </a:solidFill>
              <a:latin typeface="Times New Roman" charset="0"/>
            </a:endParaRPr>
          </a:p>
          <a:p>
            <a:pPr marL="0" indent="0">
              <a:lnSpc>
                <a:spcPct val="90000"/>
              </a:lnSpc>
            </a:pPr>
            <a:endParaRPr lang="en-US" sz="2800">
              <a:solidFill>
                <a:srgbClr val="000000"/>
              </a:solidFill>
              <a:latin typeface="Times New Roman" charset="0"/>
            </a:endParaRPr>
          </a:p>
          <a:p>
            <a:pPr marL="0" indent="0">
              <a:lnSpc>
                <a:spcPct val="90000"/>
              </a:lnSpc>
            </a:pPr>
            <a:r>
              <a:rPr lang="en-US" sz="2800">
                <a:solidFill>
                  <a:srgbClr val="000000"/>
                </a:solidFill>
                <a:latin typeface="Times New Roman" charset="0"/>
              </a:rPr>
              <a:t>The equation shows that with zero growth, the value of a share of stock would equal the present value of a perpetuity of </a:t>
            </a:r>
            <a:r>
              <a:rPr lang="en-US" sz="2800" i="1">
                <a:solidFill>
                  <a:srgbClr val="000000"/>
                </a:solidFill>
                <a:latin typeface="Times New Roman" charset="0"/>
              </a:rPr>
              <a:t>D</a:t>
            </a:r>
            <a:r>
              <a:rPr lang="en-US" sz="2800" baseline="-25000">
                <a:solidFill>
                  <a:srgbClr val="000000"/>
                </a:solidFill>
                <a:latin typeface="Times New Roman" charset="0"/>
              </a:rPr>
              <a:t>1</a:t>
            </a:r>
            <a:r>
              <a:rPr lang="en-US" sz="2800">
                <a:solidFill>
                  <a:srgbClr val="000000"/>
                </a:solidFill>
                <a:latin typeface="Times New Roman" charset="0"/>
              </a:rPr>
              <a:t> dollars discounted at a rate </a:t>
            </a:r>
            <a:r>
              <a:rPr lang="en-US" sz="2800" i="1">
                <a:solidFill>
                  <a:srgbClr val="000000"/>
                </a:solidFill>
                <a:latin typeface="Times New Roman" charset="0"/>
              </a:rPr>
              <a:t>r</a:t>
            </a:r>
            <a:r>
              <a:rPr lang="en-US" sz="2800" i="1" baseline="-25000">
                <a:solidFill>
                  <a:srgbClr val="000000"/>
                </a:solidFill>
                <a:latin typeface="Times New Roman" charset="0"/>
              </a:rPr>
              <a:t>s</a:t>
            </a:r>
            <a:r>
              <a:rPr lang="en-US" sz="2800">
                <a:solidFill>
                  <a:srgbClr val="000000"/>
                </a:solidFill>
                <a:latin typeface="Times New Roman" charset="0"/>
              </a:rPr>
              <a:t>.</a:t>
            </a:r>
          </a:p>
        </p:txBody>
      </p:sp>
      <p:pic>
        <p:nvPicPr>
          <p:cNvPr id="196612" name="Picture 4" descr="eq0702"/>
          <p:cNvPicPr>
            <a:picLocks noChangeAspect="1" noChangeArrowheads="1"/>
          </p:cNvPicPr>
          <p:nvPr/>
        </p:nvPicPr>
        <p:blipFill>
          <a:blip r:embed="rId2"/>
          <a:srcRect/>
          <a:stretch>
            <a:fillRect/>
          </a:stretch>
        </p:blipFill>
        <p:spPr bwMode="auto">
          <a:xfrm>
            <a:off x="1189038" y="2833688"/>
            <a:ext cx="6764337" cy="1190625"/>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879B90E0-D57E-4E30-A489-C3A2A4B96D52}" type="slidenum">
              <a:rPr lang="en-US"/>
              <a:pPr/>
              <a:t>33</a:t>
            </a:fld>
            <a:endParaRPr lang="en-US"/>
          </a:p>
        </p:txBody>
      </p:sp>
      <p:sp>
        <p:nvSpPr>
          <p:cNvPr id="197634" name="Rectangle 2"/>
          <p:cNvSpPr>
            <a:spLocks noGrp="1" noChangeArrowheads="1"/>
          </p:cNvSpPr>
          <p:nvPr>
            <p:ph type="title"/>
          </p:nvPr>
        </p:nvSpPr>
        <p:spPr/>
        <p:txBody>
          <a:bodyPr/>
          <a:lstStyle/>
          <a:p>
            <a:r>
              <a:rPr lang="en-US">
                <a:solidFill>
                  <a:srgbClr val="000000"/>
                </a:solidFill>
              </a:rPr>
              <a:t>Personal Finance Example</a:t>
            </a:r>
          </a:p>
        </p:txBody>
      </p:sp>
      <p:sp>
        <p:nvSpPr>
          <p:cNvPr id="197635" name="Rectangle 3"/>
          <p:cNvSpPr>
            <a:spLocks noGrp="1" noChangeArrowheads="1"/>
          </p:cNvSpPr>
          <p:nvPr>
            <p:ph type="body" idx="1"/>
          </p:nvPr>
        </p:nvSpPr>
        <p:spPr/>
        <p:txBody>
          <a:bodyPr/>
          <a:lstStyle/>
          <a:p>
            <a:pPr>
              <a:buFontTx/>
              <a:buChar char="•"/>
            </a:pPr>
            <a:r>
              <a:rPr lang="en-US" sz="2800">
                <a:solidFill>
                  <a:srgbClr val="000000"/>
                </a:solidFill>
                <a:latin typeface="Times New Roman" charset="0"/>
              </a:rPr>
              <a:t>Chuck Swimmer estimates that the dividend of Denham Company, an established textile producer, is expected to remain constant at $3 per share indefinitely.</a:t>
            </a:r>
          </a:p>
          <a:p>
            <a:pPr>
              <a:buFontTx/>
              <a:buChar char="•"/>
            </a:pPr>
            <a:endParaRPr lang="en-US" sz="2800">
              <a:latin typeface="Times New Roman" charset="0"/>
            </a:endParaRPr>
          </a:p>
          <a:p>
            <a:pPr>
              <a:buFontTx/>
              <a:buChar char="•"/>
            </a:pPr>
            <a:r>
              <a:rPr lang="en-US" sz="2800">
                <a:latin typeface="Times New Roman" charset="0"/>
              </a:rPr>
              <a:t>If his required return on its stock is 15%, the stock</a:t>
            </a:r>
            <a:r>
              <a:rPr lang="en-US" sz="2800">
                <a:latin typeface="Arial"/>
              </a:rPr>
              <a:t>’</a:t>
            </a:r>
            <a:r>
              <a:rPr lang="en-US" sz="2800">
                <a:latin typeface="Times New Roman" charset="0"/>
              </a:rPr>
              <a:t>s value is: </a:t>
            </a:r>
          </a:p>
          <a:p>
            <a:pPr algn="ctr"/>
            <a:r>
              <a:rPr lang="en-US" sz="2800">
                <a:latin typeface="Times New Roman" charset="0"/>
              </a:rPr>
              <a:t>$20 ($3 </a:t>
            </a:r>
            <a:r>
              <a:rPr lang="en-US" sz="2800">
                <a:solidFill>
                  <a:srgbClr val="000000"/>
                </a:solidFill>
                <a:latin typeface="Times New Roman" charset="0"/>
                <a:sym typeface="Symbol" charset="2"/>
              </a:rPr>
              <a:t>÷</a:t>
            </a:r>
            <a:r>
              <a:rPr lang="en-US" sz="2800">
                <a:solidFill>
                  <a:srgbClr val="000000"/>
                </a:solidFill>
                <a:latin typeface="Times New Roman" charset="0"/>
              </a:rPr>
              <a:t> 0.15) per share</a:t>
            </a:r>
          </a:p>
          <a:p>
            <a:endParaRPr lang="en-US" sz="2800">
              <a:latin typeface="Times New Roman"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r>
              <a:rPr lang="en-US"/>
              <a:t>© 2012 Pearson Prentice Hall. All rights reserved.</a:t>
            </a:r>
          </a:p>
        </p:txBody>
      </p:sp>
      <p:sp>
        <p:nvSpPr>
          <p:cNvPr id="8" name="Slide Number Placeholder 4"/>
          <p:cNvSpPr>
            <a:spLocks noGrp="1"/>
          </p:cNvSpPr>
          <p:nvPr>
            <p:ph type="sldNum" sz="quarter" idx="11"/>
          </p:nvPr>
        </p:nvSpPr>
        <p:spPr/>
        <p:txBody>
          <a:bodyPr/>
          <a:lstStyle/>
          <a:p>
            <a:r>
              <a:rPr lang="en-US"/>
              <a:t>7-</a:t>
            </a:r>
            <a:fld id="{6107FC0A-487E-41DB-B7B8-35D2338FE95B}" type="slidenum">
              <a:rPr lang="en-US"/>
              <a:pPr/>
              <a:t>34</a:t>
            </a:fld>
            <a:endParaRPr lang="en-US"/>
          </a:p>
        </p:txBody>
      </p:sp>
      <p:sp>
        <p:nvSpPr>
          <p:cNvPr id="198658" name="Rectangle 2"/>
          <p:cNvSpPr>
            <a:spLocks noGrp="1" noChangeArrowheads="1"/>
          </p:cNvSpPr>
          <p:nvPr>
            <p:ph type="title"/>
          </p:nvPr>
        </p:nvSpPr>
        <p:spPr/>
        <p:txBody>
          <a:bodyPr/>
          <a:lstStyle/>
          <a:p>
            <a:r>
              <a:rPr lang="en-US">
                <a:solidFill>
                  <a:srgbClr val="000000"/>
                </a:solidFill>
              </a:rPr>
              <a:t>Common Stock Valuation: </a:t>
            </a:r>
            <a:br>
              <a:rPr lang="en-US">
                <a:solidFill>
                  <a:srgbClr val="000000"/>
                </a:solidFill>
              </a:rPr>
            </a:br>
            <a:r>
              <a:rPr lang="en-US">
                <a:solidFill>
                  <a:srgbClr val="000000"/>
                </a:solidFill>
              </a:rPr>
              <a:t>Constant-Growth Model</a:t>
            </a:r>
          </a:p>
        </p:txBody>
      </p:sp>
      <p:sp>
        <p:nvSpPr>
          <p:cNvPr id="198659" name="Rectangle 3"/>
          <p:cNvSpPr>
            <a:spLocks noGrp="1" noChangeArrowheads="1"/>
          </p:cNvSpPr>
          <p:nvPr>
            <p:ph type="body" idx="1"/>
          </p:nvPr>
        </p:nvSpPr>
        <p:spPr/>
        <p:txBody>
          <a:bodyPr/>
          <a:lstStyle/>
          <a:p>
            <a:pPr marL="0" indent="0"/>
            <a:r>
              <a:rPr lang="en-US" sz="2400">
                <a:solidFill>
                  <a:srgbClr val="000000"/>
                </a:solidFill>
                <a:latin typeface="Times New Roman" charset="0"/>
              </a:rPr>
              <a:t>The </a:t>
            </a:r>
            <a:r>
              <a:rPr lang="en-US" sz="2400" b="1">
                <a:solidFill>
                  <a:srgbClr val="000000"/>
                </a:solidFill>
                <a:latin typeface="Times New Roman" charset="0"/>
              </a:rPr>
              <a:t>constant-growth model </a:t>
            </a:r>
            <a:r>
              <a:rPr lang="en-US" sz="2400">
                <a:solidFill>
                  <a:srgbClr val="000000"/>
                </a:solidFill>
                <a:latin typeface="Times New Roman" charset="0"/>
              </a:rPr>
              <a:t>is a widely cited dividend valuation approach that assumes that dividends will grow at a constant rate, but a rate that is less than the required return.</a:t>
            </a:r>
          </a:p>
          <a:p>
            <a:pPr marL="0" indent="0"/>
            <a:endParaRPr lang="en-US" sz="2400">
              <a:solidFill>
                <a:srgbClr val="000000"/>
              </a:solidFill>
              <a:latin typeface="Times New Roman" charset="0"/>
            </a:endParaRPr>
          </a:p>
          <a:p>
            <a:pPr marL="0" indent="0"/>
            <a:endParaRPr lang="en-US" sz="2400">
              <a:solidFill>
                <a:srgbClr val="000000"/>
              </a:solidFill>
              <a:latin typeface="Times New Roman" charset="0"/>
            </a:endParaRPr>
          </a:p>
          <a:p>
            <a:pPr marL="0" indent="0"/>
            <a:r>
              <a:rPr lang="en-US" sz="2400">
                <a:solidFill>
                  <a:srgbClr val="000000"/>
                </a:solidFill>
                <a:latin typeface="Times New Roman" charset="0"/>
              </a:rPr>
              <a:t>The </a:t>
            </a:r>
            <a:r>
              <a:rPr lang="en-US" sz="2400" b="1">
                <a:solidFill>
                  <a:srgbClr val="000000"/>
                </a:solidFill>
                <a:latin typeface="Times New Roman" charset="0"/>
              </a:rPr>
              <a:t>Gordon model</a:t>
            </a:r>
            <a:r>
              <a:rPr lang="en-US" sz="2400">
                <a:solidFill>
                  <a:srgbClr val="000000"/>
                </a:solidFill>
                <a:latin typeface="Times New Roman" charset="0"/>
              </a:rPr>
              <a:t> is a common name for the constant-growth model that is widely cited in dividend valuation.</a:t>
            </a:r>
          </a:p>
          <a:p>
            <a:pPr marL="0" indent="0"/>
            <a:endParaRPr lang="en-US" sz="2400">
              <a:latin typeface="Times New Roman" charset="0"/>
            </a:endParaRPr>
          </a:p>
        </p:txBody>
      </p:sp>
      <p:pic>
        <p:nvPicPr>
          <p:cNvPr id="198660" name="Picture 4" descr="eq0703"/>
          <p:cNvPicPr>
            <a:picLocks noChangeAspect="1" noChangeArrowheads="1"/>
          </p:cNvPicPr>
          <p:nvPr/>
        </p:nvPicPr>
        <p:blipFill>
          <a:blip r:embed="rId2"/>
          <a:srcRect/>
          <a:stretch>
            <a:fillRect/>
          </a:stretch>
        </p:blipFill>
        <p:spPr bwMode="auto">
          <a:xfrm>
            <a:off x="763588" y="2819400"/>
            <a:ext cx="7615237" cy="904875"/>
          </a:xfrm>
          <a:prstGeom prst="rect">
            <a:avLst/>
          </a:prstGeom>
          <a:noFill/>
        </p:spPr>
      </p:pic>
      <p:pic>
        <p:nvPicPr>
          <p:cNvPr id="198661" name="Picture 5" descr="eq0704"/>
          <p:cNvPicPr>
            <a:picLocks noChangeAspect="1" noChangeArrowheads="1"/>
          </p:cNvPicPr>
          <p:nvPr/>
        </p:nvPicPr>
        <p:blipFill>
          <a:blip r:embed="rId3"/>
          <a:srcRect/>
          <a:stretch>
            <a:fillRect/>
          </a:stretch>
        </p:blipFill>
        <p:spPr bwMode="auto">
          <a:xfrm>
            <a:off x="3575050" y="4724400"/>
            <a:ext cx="1993900" cy="865188"/>
          </a:xfrm>
          <a:prstGeom prst="rect">
            <a:avLst/>
          </a:prstGeom>
          <a:noFill/>
        </p:spPr>
      </p:pic>
      <p:pic>
        <p:nvPicPr>
          <p:cNvPr id="198662" name="Picture 6" descr="InMoreDepth"/>
          <p:cNvPicPr>
            <a:picLocks noChangeAspect="1" noChangeArrowheads="1"/>
          </p:cNvPicPr>
          <p:nvPr/>
        </p:nvPicPr>
        <p:blipFill>
          <a:blip r:embed="rId4"/>
          <a:srcRect/>
          <a:stretch>
            <a:fillRect/>
          </a:stretch>
        </p:blipFill>
        <p:spPr bwMode="auto">
          <a:xfrm>
            <a:off x="304800" y="5715000"/>
            <a:ext cx="3117850" cy="531813"/>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 2012 Pearson Prentice Hall. All rights reserved.</a:t>
            </a:r>
          </a:p>
        </p:txBody>
      </p:sp>
      <p:sp>
        <p:nvSpPr>
          <p:cNvPr id="6" name="Slide Number Placeholder 4"/>
          <p:cNvSpPr>
            <a:spLocks noGrp="1"/>
          </p:cNvSpPr>
          <p:nvPr>
            <p:ph type="sldNum" sz="quarter" idx="11"/>
          </p:nvPr>
        </p:nvSpPr>
        <p:spPr/>
        <p:txBody>
          <a:bodyPr/>
          <a:lstStyle/>
          <a:p>
            <a:r>
              <a:rPr lang="en-US"/>
              <a:t>7-</a:t>
            </a:r>
            <a:fld id="{5FBA3332-A525-405C-869A-A3A8F3E83E97}" type="slidenum">
              <a:rPr lang="en-US"/>
              <a:pPr/>
              <a:t>35</a:t>
            </a:fld>
            <a:endParaRPr lang="en-US"/>
          </a:p>
        </p:txBody>
      </p:sp>
      <p:sp>
        <p:nvSpPr>
          <p:cNvPr id="199682" name="Rectangle 2"/>
          <p:cNvSpPr>
            <a:spLocks noGrp="1" noChangeArrowheads="1"/>
          </p:cNvSpPr>
          <p:nvPr>
            <p:ph type="title"/>
          </p:nvPr>
        </p:nvSpPr>
        <p:spPr/>
        <p:txBody>
          <a:bodyPr/>
          <a:lstStyle/>
          <a:p>
            <a:r>
              <a:rPr lang="en-US">
                <a:solidFill>
                  <a:srgbClr val="000000"/>
                </a:solidFill>
              </a:rPr>
              <a:t>Common Stock Valuation:</a:t>
            </a:r>
            <a:br>
              <a:rPr lang="en-US">
                <a:solidFill>
                  <a:srgbClr val="000000"/>
                </a:solidFill>
              </a:rPr>
            </a:br>
            <a:r>
              <a:rPr lang="en-US">
                <a:solidFill>
                  <a:srgbClr val="000000"/>
                </a:solidFill>
              </a:rPr>
              <a:t>Constant-Growth Model (cont.)</a:t>
            </a:r>
          </a:p>
        </p:txBody>
      </p:sp>
      <p:sp>
        <p:nvSpPr>
          <p:cNvPr id="199683" name="Rectangle 3"/>
          <p:cNvSpPr>
            <a:spLocks noGrp="1" noChangeArrowheads="1"/>
          </p:cNvSpPr>
          <p:nvPr>
            <p:ph type="body" idx="1"/>
          </p:nvPr>
        </p:nvSpPr>
        <p:spPr/>
        <p:txBody>
          <a:bodyPr/>
          <a:lstStyle/>
          <a:p>
            <a:pPr marL="0" indent="0"/>
            <a:r>
              <a:rPr lang="en-US" sz="2800">
                <a:solidFill>
                  <a:srgbClr val="000000"/>
                </a:solidFill>
                <a:latin typeface="Times New Roman" charset="0"/>
              </a:rPr>
              <a:t>Lamar Company, a small cosmetics company, paid the following per share dividends:</a:t>
            </a:r>
          </a:p>
          <a:p>
            <a:pPr marL="0" indent="0"/>
            <a:endParaRPr lang="en-US" sz="2800">
              <a:latin typeface="Times New Roman" charset="0"/>
            </a:endParaRPr>
          </a:p>
        </p:txBody>
      </p:sp>
      <p:pic>
        <p:nvPicPr>
          <p:cNvPr id="199684" name="Picture 4" descr="untable0701"/>
          <p:cNvPicPr>
            <a:picLocks noChangeAspect="1" noChangeArrowheads="1"/>
          </p:cNvPicPr>
          <p:nvPr/>
        </p:nvPicPr>
        <p:blipFill>
          <a:blip r:embed="rId2"/>
          <a:srcRect/>
          <a:stretch>
            <a:fillRect/>
          </a:stretch>
        </p:blipFill>
        <p:spPr bwMode="auto">
          <a:xfrm>
            <a:off x="2351088" y="2743200"/>
            <a:ext cx="4440237" cy="3314700"/>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 2012 Pearson Prentice Hall. All rights reserved.</a:t>
            </a:r>
          </a:p>
        </p:txBody>
      </p:sp>
      <p:sp>
        <p:nvSpPr>
          <p:cNvPr id="6" name="Slide Number Placeholder 4"/>
          <p:cNvSpPr>
            <a:spLocks noGrp="1"/>
          </p:cNvSpPr>
          <p:nvPr>
            <p:ph type="sldNum" sz="quarter" idx="11"/>
          </p:nvPr>
        </p:nvSpPr>
        <p:spPr/>
        <p:txBody>
          <a:bodyPr/>
          <a:lstStyle/>
          <a:p>
            <a:r>
              <a:rPr lang="en-US"/>
              <a:t>7-</a:t>
            </a:r>
            <a:fld id="{10DEFB5E-2989-4031-8F8D-F88BC11C797E}" type="slidenum">
              <a:rPr lang="en-US"/>
              <a:pPr/>
              <a:t>36</a:t>
            </a:fld>
            <a:endParaRPr lang="en-US"/>
          </a:p>
        </p:txBody>
      </p:sp>
      <p:sp>
        <p:nvSpPr>
          <p:cNvPr id="200706" name="Rectangle 2"/>
          <p:cNvSpPr>
            <a:spLocks noGrp="1" noChangeArrowheads="1"/>
          </p:cNvSpPr>
          <p:nvPr>
            <p:ph type="title"/>
          </p:nvPr>
        </p:nvSpPr>
        <p:spPr/>
        <p:txBody>
          <a:bodyPr/>
          <a:lstStyle/>
          <a:p>
            <a:r>
              <a:rPr lang="en-US">
                <a:solidFill>
                  <a:srgbClr val="000000"/>
                </a:solidFill>
              </a:rPr>
              <a:t>Common Stock Valuation:</a:t>
            </a:r>
            <a:br>
              <a:rPr lang="en-US">
                <a:solidFill>
                  <a:srgbClr val="000000"/>
                </a:solidFill>
              </a:rPr>
            </a:br>
            <a:r>
              <a:rPr lang="en-US">
                <a:solidFill>
                  <a:srgbClr val="000000"/>
                </a:solidFill>
              </a:rPr>
              <a:t>Constant-Growth Model (cont.)</a:t>
            </a:r>
          </a:p>
        </p:txBody>
      </p:sp>
      <p:sp>
        <p:nvSpPr>
          <p:cNvPr id="200707" name="Rectangle 3"/>
          <p:cNvSpPr>
            <a:spLocks noGrp="1" noChangeArrowheads="1"/>
          </p:cNvSpPr>
          <p:nvPr>
            <p:ph type="body" idx="1"/>
          </p:nvPr>
        </p:nvSpPr>
        <p:spPr>
          <a:xfrm>
            <a:off x="152400" y="1524000"/>
            <a:ext cx="8839200" cy="1600200"/>
          </a:xfrm>
        </p:spPr>
        <p:txBody>
          <a:bodyPr/>
          <a:lstStyle/>
          <a:p>
            <a:pPr marL="0" indent="0"/>
            <a:r>
              <a:rPr lang="en-US" sz="2800">
                <a:solidFill>
                  <a:srgbClr val="000000"/>
                </a:solidFill>
                <a:latin typeface="Times New Roman" charset="0"/>
              </a:rPr>
              <a:t>Using a financial calculator or a spreadsheet, we find that the historical annual growth rate of Lamar Company dividends equals 7%.</a:t>
            </a:r>
          </a:p>
        </p:txBody>
      </p:sp>
      <p:pic>
        <p:nvPicPr>
          <p:cNvPr id="200708" name="Picture 4" descr="eq0705"/>
          <p:cNvPicPr>
            <a:picLocks noChangeAspect="1" noChangeArrowheads="1"/>
          </p:cNvPicPr>
          <p:nvPr/>
        </p:nvPicPr>
        <p:blipFill>
          <a:blip r:embed="rId2"/>
          <a:srcRect/>
          <a:stretch>
            <a:fillRect/>
          </a:stretch>
        </p:blipFill>
        <p:spPr bwMode="auto">
          <a:xfrm>
            <a:off x="787400" y="3429000"/>
            <a:ext cx="7569200" cy="985838"/>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57618BC3-F80B-47F3-B748-085F54E2A7EC}" type="slidenum">
              <a:rPr lang="en-US"/>
              <a:pPr/>
              <a:t>37</a:t>
            </a:fld>
            <a:endParaRPr lang="en-US"/>
          </a:p>
        </p:txBody>
      </p:sp>
      <p:sp>
        <p:nvSpPr>
          <p:cNvPr id="201730" name="Rectangle 2"/>
          <p:cNvSpPr>
            <a:spLocks noGrp="1" noChangeArrowheads="1"/>
          </p:cNvSpPr>
          <p:nvPr>
            <p:ph type="title"/>
          </p:nvPr>
        </p:nvSpPr>
        <p:spPr/>
        <p:txBody>
          <a:bodyPr/>
          <a:lstStyle/>
          <a:p>
            <a:r>
              <a:rPr lang="en-US">
                <a:solidFill>
                  <a:srgbClr val="000000"/>
                </a:solidFill>
              </a:rPr>
              <a:t>Common Stock Valuation: </a:t>
            </a:r>
            <a:br>
              <a:rPr lang="en-US">
                <a:solidFill>
                  <a:srgbClr val="000000"/>
                </a:solidFill>
              </a:rPr>
            </a:br>
            <a:r>
              <a:rPr lang="en-US">
                <a:solidFill>
                  <a:srgbClr val="000000"/>
                </a:solidFill>
              </a:rPr>
              <a:t>Variable-Growth Model</a:t>
            </a:r>
          </a:p>
        </p:txBody>
      </p:sp>
      <p:sp>
        <p:nvSpPr>
          <p:cNvPr id="201731" name="Rectangle 3"/>
          <p:cNvSpPr>
            <a:spLocks noGrp="1" noChangeArrowheads="1"/>
          </p:cNvSpPr>
          <p:nvPr>
            <p:ph type="body" idx="1"/>
          </p:nvPr>
        </p:nvSpPr>
        <p:spPr/>
        <p:txBody>
          <a:bodyPr/>
          <a:lstStyle/>
          <a:p>
            <a:pPr>
              <a:buFontTx/>
              <a:buChar char="•"/>
            </a:pPr>
            <a:r>
              <a:rPr lang="en-US" sz="2800">
                <a:solidFill>
                  <a:srgbClr val="000000"/>
                </a:solidFill>
                <a:latin typeface="Times New Roman" charset="0"/>
              </a:rPr>
              <a:t>The zero- and constant-growth common stock models do not allow for any shift in expected growth rates. </a:t>
            </a:r>
          </a:p>
          <a:p>
            <a:pPr>
              <a:buFontTx/>
              <a:buChar char="•"/>
            </a:pPr>
            <a:r>
              <a:rPr lang="en-US" sz="2800">
                <a:solidFill>
                  <a:srgbClr val="000000"/>
                </a:solidFill>
                <a:latin typeface="Times New Roman" charset="0"/>
              </a:rPr>
              <a:t>The </a:t>
            </a:r>
            <a:r>
              <a:rPr lang="en-US" sz="2800" b="1">
                <a:solidFill>
                  <a:srgbClr val="000000"/>
                </a:solidFill>
                <a:latin typeface="Times New Roman" charset="0"/>
              </a:rPr>
              <a:t>variable-growth model </a:t>
            </a:r>
            <a:r>
              <a:rPr lang="en-US" sz="2800">
                <a:solidFill>
                  <a:srgbClr val="000000"/>
                </a:solidFill>
                <a:latin typeface="Times New Roman" charset="0"/>
              </a:rPr>
              <a:t>is a dividend valuation approach that allows for a change in the dividend growth rate.</a:t>
            </a:r>
          </a:p>
          <a:p>
            <a:pPr>
              <a:buFontTx/>
              <a:buChar char="•"/>
            </a:pPr>
            <a:r>
              <a:rPr lang="en-US" sz="2800">
                <a:solidFill>
                  <a:srgbClr val="000000"/>
                </a:solidFill>
                <a:latin typeface="Times New Roman" charset="0"/>
              </a:rPr>
              <a:t>To determine the value of a share of stock in the case of variable growth, we use a four-step procedure.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62508723-4D25-4BB9-ADB4-ADF539ABCC60}" type="slidenum">
              <a:rPr lang="en-US"/>
              <a:pPr/>
              <a:t>38</a:t>
            </a:fld>
            <a:endParaRPr lang="en-US"/>
          </a:p>
        </p:txBody>
      </p:sp>
      <p:sp>
        <p:nvSpPr>
          <p:cNvPr id="202754" name="Rectangle 2"/>
          <p:cNvSpPr>
            <a:spLocks noGrp="1" noChangeArrowheads="1"/>
          </p:cNvSpPr>
          <p:nvPr>
            <p:ph type="title"/>
          </p:nvPr>
        </p:nvSpPr>
        <p:spPr/>
        <p:txBody>
          <a:bodyPr/>
          <a:lstStyle/>
          <a:p>
            <a:r>
              <a:rPr lang="en-US">
                <a:solidFill>
                  <a:srgbClr val="000000"/>
                </a:solidFill>
              </a:rPr>
              <a:t>Common Stock Valuation: </a:t>
            </a:r>
            <a:br>
              <a:rPr lang="en-US">
                <a:solidFill>
                  <a:srgbClr val="000000"/>
                </a:solidFill>
              </a:rPr>
            </a:br>
            <a:r>
              <a:rPr lang="en-US">
                <a:solidFill>
                  <a:srgbClr val="000000"/>
                </a:solidFill>
              </a:rPr>
              <a:t>Variable-Growth Model (cont.)</a:t>
            </a:r>
          </a:p>
        </p:txBody>
      </p:sp>
      <p:sp>
        <p:nvSpPr>
          <p:cNvPr id="202755" name="Rectangle 3"/>
          <p:cNvSpPr>
            <a:spLocks noGrp="1" noChangeArrowheads="1"/>
          </p:cNvSpPr>
          <p:nvPr>
            <p:ph type="body" idx="1"/>
          </p:nvPr>
        </p:nvSpPr>
        <p:spPr/>
        <p:txBody>
          <a:bodyPr/>
          <a:lstStyle/>
          <a:p>
            <a:pPr marL="0" indent="0"/>
            <a:r>
              <a:rPr lang="en-US" sz="2800">
                <a:solidFill>
                  <a:srgbClr val="000000"/>
                </a:solidFill>
                <a:latin typeface="Times New Roman" charset="0"/>
              </a:rPr>
              <a:t>Step 1. Find the value of the cash dividends at the end of each year, </a:t>
            </a:r>
            <a:r>
              <a:rPr lang="en-US" sz="2800" i="1">
                <a:solidFill>
                  <a:srgbClr val="000000"/>
                </a:solidFill>
                <a:latin typeface="Times New Roman" charset="0"/>
              </a:rPr>
              <a:t>D</a:t>
            </a:r>
            <a:r>
              <a:rPr lang="en-US" sz="2800" i="1" baseline="-25000">
                <a:solidFill>
                  <a:srgbClr val="000000"/>
                </a:solidFill>
                <a:latin typeface="Times New Roman" charset="0"/>
              </a:rPr>
              <a:t>t</a:t>
            </a:r>
            <a:r>
              <a:rPr lang="en-US" sz="2800">
                <a:solidFill>
                  <a:srgbClr val="000000"/>
                </a:solidFill>
                <a:latin typeface="Times New Roman" charset="0"/>
              </a:rPr>
              <a:t>, during the initial growth period, years 1 though </a:t>
            </a:r>
            <a:r>
              <a:rPr lang="en-US" sz="2800" i="1">
                <a:solidFill>
                  <a:srgbClr val="000000"/>
                </a:solidFill>
                <a:latin typeface="Times New Roman" charset="0"/>
              </a:rPr>
              <a:t>N</a:t>
            </a:r>
            <a:r>
              <a:rPr lang="en-US" sz="2800">
                <a:solidFill>
                  <a:srgbClr val="000000"/>
                </a:solidFill>
                <a:latin typeface="Times New Roman" charset="0"/>
              </a:rPr>
              <a:t>. </a:t>
            </a:r>
          </a:p>
          <a:p>
            <a:pPr marL="0" indent="0"/>
            <a:endParaRPr lang="en-US" sz="2800" i="1">
              <a:solidFill>
                <a:srgbClr val="000000"/>
              </a:solidFill>
              <a:latin typeface="Times New Roman" charset="0"/>
            </a:endParaRPr>
          </a:p>
          <a:p>
            <a:pPr marL="0" indent="0" algn="ctr">
              <a:spcBef>
                <a:spcPct val="0"/>
              </a:spcBef>
            </a:pPr>
            <a:r>
              <a:rPr lang="en-US" sz="2800" i="1">
                <a:latin typeface="Times" charset="0"/>
              </a:rPr>
              <a:t>D</a:t>
            </a:r>
            <a:r>
              <a:rPr lang="en-US" sz="2800" i="1" baseline="-25000">
                <a:latin typeface="Times" charset="0"/>
              </a:rPr>
              <a:t>t</a:t>
            </a:r>
            <a:r>
              <a:rPr lang="en-US" sz="2800">
                <a:latin typeface="Times" charset="0"/>
              </a:rPr>
              <a:t> = </a:t>
            </a:r>
            <a:r>
              <a:rPr lang="en-US" sz="2800" i="1">
                <a:latin typeface="Times" charset="0"/>
              </a:rPr>
              <a:t>D</a:t>
            </a:r>
            <a:r>
              <a:rPr lang="en-US" sz="2800" baseline="-25000">
                <a:latin typeface="Times" charset="0"/>
              </a:rPr>
              <a:t>0</a:t>
            </a:r>
            <a:r>
              <a:rPr lang="en-US" sz="2800">
                <a:latin typeface="Times" charset="0"/>
              </a:rPr>
              <a:t> × (1 + </a:t>
            </a:r>
            <a:r>
              <a:rPr lang="en-US" sz="2800" i="1">
                <a:latin typeface="Times" charset="0"/>
              </a:rPr>
              <a:t>g</a:t>
            </a:r>
            <a:r>
              <a:rPr lang="en-US" sz="2800" baseline="-25000">
                <a:latin typeface="Times" charset="0"/>
              </a:rPr>
              <a:t>1</a:t>
            </a:r>
            <a:r>
              <a:rPr lang="en-US" sz="2800">
                <a:latin typeface="Times" charset="0"/>
              </a:rPr>
              <a:t>)</a:t>
            </a:r>
            <a:r>
              <a:rPr lang="en-US" sz="2800" i="1" baseline="30000">
                <a:latin typeface="Times" charset="0"/>
              </a:rPr>
              <a:t>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 2012 Pearson Prentice Hall. All rights reserved.</a:t>
            </a:r>
          </a:p>
        </p:txBody>
      </p:sp>
      <p:sp>
        <p:nvSpPr>
          <p:cNvPr id="6" name="Slide Number Placeholder 4"/>
          <p:cNvSpPr>
            <a:spLocks noGrp="1"/>
          </p:cNvSpPr>
          <p:nvPr>
            <p:ph type="sldNum" sz="quarter" idx="11"/>
          </p:nvPr>
        </p:nvSpPr>
        <p:spPr/>
        <p:txBody>
          <a:bodyPr/>
          <a:lstStyle/>
          <a:p>
            <a:r>
              <a:rPr lang="en-US"/>
              <a:t>7-</a:t>
            </a:r>
            <a:fld id="{4F275001-E339-4913-996A-5FDA6A7EA1B9}" type="slidenum">
              <a:rPr lang="en-US"/>
              <a:pPr/>
              <a:t>39</a:t>
            </a:fld>
            <a:endParaRPr lang="en-US"/>
          </a:p>
        </p:txBody>
      </p:sp>
      <p:sp>
        <p:nvSpPr>
          <p:cNvPr id="203778" name="Rectangle 2"/>
          <p:cNvSpPr>
            <a:spLocks noGrp="1" noChangeArrowheads="1"/>
          </p:cNvSpPr>
          <p:nvPr>
            <p:ph type="title"/>
          </p:nvPr>
        </p:nvSpPr>
        <p:spPr/>
        <p:txBody>
          <a:bodyPr/>
          <a:lstStyle/>
          <a:p>
            <a:r>
              <a:rPr lang="en-US">
                <a:solidFill>
                  <a:srgbClr val="000000"/>
                </a:solidFill>
              </a:rPr>
              <a:t>Common Stock Valuation: </a:t>
            </a:r>
            <a:br>
              <a:rPr lang="en-US">
                <a:solidFill>
                  <a:srgbClr val="000000"/>
                </a:solidFill>
              </a:rPr>
            </a:br>
            <a:r>
              <a:rPr lang="en-US">
                <a:solidFill>
                  <a:srgbClr val="000000"/>
                </a:solidFill>
              </a:rPr>
              <a:t>Variable-Growth Model (cont.)</a:t>
            </a:r>
          </a:p>
        </p:txBody>
      </p:sp>
      <p:sp>
        <p:nvSpPr>
          <p:cNvPr id="203779" name="Rectangle 3"/>
          <p:cNvSpPr>
            <a:spLocks noGrp="1" noChangeArrowheads="1"/>
          </p:cNvSpPr>
          <p:nvPr>
            <p:ph type="body" idx="1"/>
          </p:nvPr>
        </p:nvSpPr>
        <p:spPr/>
        <p:txBody>
          <a:bodyPr/>
          <a:lstStyle/>
          <a:p>
            <a:pPr marL="0" indent="0"/>
            <a:r>
              <a:rPr lang="en-US" sz="2800">
                <a:solidFill>
                  <a:srgbClr val="000000"/>
                </a:solidFill>
                <a:latin typeface="Times New Roman" charset="0"/>
              </a:rPr>
              <a:t>Step 2. Find the present value of the dividends expected during the initial growth period. </a:t>
            </a:r>
          </a:p>
          <a:p>
            <a:pPr marL="0" indent="0"/>
            <a:endParaRPr lang="en-US" sz="2800">
              <a:latin typeface="Times New Roman" charset="0"/>
            </a:endParaRPr>
          </a:p>
        </p:txBody>
      </p:sp>
      <p:pic>
        <p:nvPicPr>
          <p:cNvPr id="203780" name="Picture 4" descr="eq0706"/>
          <p:cNvPicPr>
            <a:picLocks noChangeAspect="1" noChangeArrowheads="1"/>
          </p:cNvPicPr>
          <p:nvPr/>
        </p:nvPicPr>
        <p:blipFill>
          <a:blip r:embed="rId2"/>
          <a:srcRect/>
          <a:stretch>
            <a:fillRect/>
          </a:stretch>
        </p:blipFill>
        <p:spPr bwMode="auto">
          <a:xfrm>
            <a:off x="958850" y="3429000"/>
            <a:ext cx="7224713" cy="148431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D41B163C-1121-4F87-8534-3A725AC417B2}" type="slidenum">
              <a:rPr lang="en-US"/>
              <a:pPr/>
              <a:t>4</a:t>
            </a:fld>
            <a:endParaRPr lang="en-US"/>
          </a:p>
        </p:txBody>
      </p:sp>
      <p:sp>
        <p:nvSpPr>
          <p:cNvPr id="154626" name="Rectangle 2"/>
          <p:cNvSpPr>
            <a:spLocks noGrp="1" noChangeArrowheads="1"/>
          </p:cNvSpPr>
          <p:nvPr>
            <p:ph type="title"/>
          </p:nvPr>
        </p:nvSpPr>
        <p:spPr>
          <a:xfrm>
            <a:off x="152400" y="180975"/>
            <a:ext cx="7162800" cy="1066800"/>
          </a:xfrm>
        </p:spPr>
        <p:txBody>
          <a:bodyPr/>
          <a:lstStyle/>
          <a:p>
            <a:r>
              <a:rPr lang="en-US" sz="3200">
                <a:solidFill>
                  <a:srgbClr val="000000"/>
                </a:solidFill>
              </a:rPr>
              <a:t>Differences Between Debt and Equity: Voice in Management</a:t>
            </a:r>
            <a:endParaRPr lang="en-US">
              <a:solidFill>
                <a:srgbClr val="000000"/>
              </a:solidFill>
            </a:endParaRPr>
          </a:p>
        </p:txBody>
      </p:sp>
      <p:sp>
        <p:nvSpPr>
          <p:cNvPr id="154627" name="Rectangle 3"/>
          <p:cNvSpPr>
            <a:spLocks noGrp="1" noChangeArrowheads="1"/>
          </p:cNvSpPr>
          <p:nvPr>
            <p:ph type="body" idx="1"/>
          </p:nvPr>
        </p:nvSpPr>
        <p:spPr/>
        <p:txBody>
          <a:bodyPr/>
          <a:lstStyle/>
          <a:p>
            <a:pPr>
              <a:buFontTx/>
              <a:buChar char="•"/>
            </a:pPr>
            <a:r>
              <a:rPr lang="en-US" sz="2800">
                <a:solidFill>
                  <a:srgbClr val="000000"/>
                </a:solidFill>
                <a:latin typeface="Times New Roman" charset="0"/>
              </a:rPr>
              <a:t>Unlike creditors, holders of equity (stockholders) are owners of the firm. </a:t>
            </a:r>
          </a:p>
          <a:p>
            <a:pPr>
              <a:buFontTx/>
              <a:buChar char="•"/>
            </a:pPr>
            <a:r>
              <a:rPr lang="en-US" sz="2800">
                <a:solidFill>
                  <a:srgbClr val="000000"/>
                </a:solidFill>
                <a:latin typeface="Times New Roman" charset="0"/>
              </a:rPr>
              <a:t>Stockholders generally have voting rights that permit them to select the firm</a:t>
            </a:r>
            <a:r>
              <a:rPr lang="en-US" sz="2800">
                <a:solidFill>
                  <a:srgbClr val="000000"/>
                </a:solidFill>
                <a:latin typeface="Arial"/>
              </a:rPr>
              <a:t>’</a:t>
            </a:r>
            <a:r>
              <a:rPr lang="en-US" sz="2800">
                <a:solidFill>
                  <a:srgbClr val="000000"/>
                </a:solidFill>
                <a:latin typeface="Times New Roman" charset="0"/>
              </a:rPr>
              <a:t>s directors and vote on special issues. </a:t>
            </a:r>
          </a:p>
          <a:p>
            <a:pPr>
              <a:buFontTx/>
              <a:buChar char="•"/>
            </a:pPr>
            <a:r>
              <a:rPr lang="en-US" sz="2800">
                <a:solidFill>
                  <a:srgbClr val="000000"/>
                </a:solidFill>
                <a:latin typeface="Times New Roman" charset="0"/>
              </a:rPr>
              <a:t>In contrast, debtholders do not receive voting privileges but instead rely on the firm</a:t>
            </a:r>
            <a:r>
              <a:rPr lang="en-US" sz="2800">
                <a:solidFill>
                  <a:srgbClr val="000000"/>
                </a:solidFill>
                <a:latin typeface="Arial"/>
              </a:rPr>
              <a:t>’</a:t>
            </a:r>
            <a:r>
              <a:rPr lang="en-US" sz="2800">
                <a:solidFill>
                  <a:srgbClr val="000000"/>
                </a:solidFill>
                <a:latin typeface="Times New Roman" charset="0"/>
              </a:rPr>
              <a:t>s contractual obligations to them to be their voice.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 2012 Pearson Prentice Hall. All rights reserved.</a:t>
            </a:r>
          </a:p>
        </p:txBody>
      </p:sp>
      <p:sp>
        <p:nvSpPr>
          <p:cNvPr id="6" name="Slide Number Placeholder 4"/>
          <p:cNvSpPr>
            <a:spLocks noGrp="1"/>
          </p:cNvSpPr>
          <p:nvPr>
            <p:ph type="sldNum" sz="quarter" idx="11"/>
          </p:nvPr>
        </p:nvSpPr>
        <p:spPr/>
        <p:txBody>
          <a:bodyPr/>
          <a:lstStyle/>
          <a:p>
            <a:r>
              <a:rPr lang="en-US"/>
              <a:t>7-</a:t>
            </a:r>
            <a:fld id="{8F7C3940-0A97-4502-8B88-4D74995BAA48}" type="slidenum">
              <a:rPr lang="en-US"/>
              <a:pPr/>
              <a:t>40</a:t>
            </a:fld>
            <a:endParaRPr lang="en-US"/>
          </a:p>
        </p:txBody>
      </p:sp>
      <p:sp>
        <p:nvSpPr>
          <p:cNvPr id="204802" name="Rectangle 2"/>
          <p:cNvSpPr>
            <a:spLocks noGrp="1" noChangeArrowheads="1"/>
          </p:cNvSpPr>
          <p:nvPr>
            <p:ph type="title"/>
          </p:nvPr>
        </p:nvSpPr>
        <p:spPr/>
        <p:txBody>
          <a:bodyPr/>
          <a:lstStyle/>
          <a:p>
            <a:r>
              <a:rPr lang="en-US">
                <a:solidFill>
                  <a:srgbClr val="000000"/>
                </a:solidFill>
              </a:rPr>
              <a:t>Common Stock Valuation: </a:t>
            </a:r>
            <a:br>
              <a:rPr lang="en-US">
                <a:solidFill>
                  <a:srgbClr val="000000"/>
                </a:solidFill>
              </a:rPr>
            </a:br>
            <a:r>
              <a:rPr lang="en-US">
                <a:solidFill>
                  <a:srgbClr val="000000"/>
                </a:solidFill>
              </a:rPr>
              <a:t>Variable-Growth Model (cont.)</a:t>
            </a:r>
          </a:p>
        </p:txBody>
      </p:sp>
      <p:sp>
        <p:nvSpPr>
          <p:cNvPr id="204803" name="Rectangle 3"/>
          <p:cNvSpPr>
            <a:spLocks noGrp="1" noChangeArrowheads="1"/>
          </p:cNvSpPr>
          <p:nvPr>
            <p:ph type="body" idx="1"/>
          </p:nvPr>
        </p:nvSpPr>
        <p:spPr/>
        <p:txBody>
          <a:bodyPr/>
          <a:lstStyle/>
          <a:p>
            <a:pPr marL="0" indent="0"/>
            <a:r>
              <a:rPr lang="en-US" sz="2800">
                <a:solidFill>
                  <a:srgbClr val="000000"/>
                </a:solidFill>
                <a:latin typeface="Times New Roman" charset="0"/>
              </a:rPr>
              <a:t>Step 3. Find the value of the stock at the end of the initial growth period, </a:t>
            </a:r>
            <a:r>
              <a:rPr lang="en-US" sz="2800" i="1">
                <a:solidFill>
                  <a:srgbClr val="000000"/>
                </a:solidFill>
                <a:latin typeface="Times New Roman" charset="0"/>
              </a:rPr>
              <a:t>P</a:t>
            </a:r>
            <a:r>
              <a:rPr lang="en-US" sz="2800" i="1" baseline="-25000">
                <a:solidFill>
                  <a:srgbClr val="000000"/>
                </a:solidFill>
                <a:latin typeface="Times New Roman" charset="0"/>
              </a:rPr>
              <a:t>N</a:t>
            </a:r>
            <a:r>
              <a:rPr lang="en-US" sz="2800">
                <a:solidFill>
                  <a:srgbClr val="000000"/>
                </a:solidFill>
                <a:latin typeface="Times New Roman" charset="0"/>
              </a:rPr>
              <a:t> = (</a:t>
            </a:r>
            <a:r>
              <a:rPr lang="en-US" sz="2800" i="1">
                <a:solidFill>
                  <a:srgbClr val="000000"/>
                </a:solidFill>
                <a:latin typeface="Times New Roman" charset="0"/>
              </a:rPr>
              <a:t>D</a:t>
            </a:r>
            <a:r>
              <a:rPr lang="en-US" sz="2800" i="1" baseline="-25000">
                <a:solidFill>
                  <a:srgbClr val="000000"/>
                </a:solidFill>
                <a:latin typeface="Times New Roman" charset="0"/>
              </a:rPr>
              <a:t>N</a:t>
            </a:r>
            <a:r>
              <a:rPr lang="en-US" sz="2800" baseline="-25000">
                <a:solidFill>
                  <a:srgbClr val="000000"/>
                </a:solidFill>
                <a:latin typeface="Times New Roman" charset="0"/>
              </a:rPr>
              <a:t>+1</a:t>
            </a:r>
            <a:r>
              <a:rPr lang="en-US" sz="2800">
                <a:solidFill>
                  <a:srgbClr val="000000"/>
                </a:solidFill>
                <a:latin typeface="Times New Roman" charset="0"/>
              </a:rPr>
              <a:t>)/(</a:t>
            </a:r>
            <a:r>
              <a:rPr lang="en-US" sz="2800" i="1">
                <a:solidFill>
                  <a:srgbClr val="000000"/>
                </a:solidFill>
                <a:latin typeface="Times New Roman" charset="0"/>
              </a:rPr>
              <a:t>r</a:t>
            </a:r>
            <a:r>
              <a:rPr lang="en-US" sz="2800" i="1" baseline="-25000">
                <a:solidFill>
                  <a:srgbClr val="000000"/>
                </a:solidFill>
                <a:latin typeface="Times New Roman" charset="0"/>
              </a:rPr>
              <a:t>s</a:t>
            </a:r>
            <a:r>
              <a:rPr lang="en-US" sz="2800" baseline="-25000">
                <a:solidFill>
                  <a:srgbClr val="000000"/>
                </a:solidFill>
                <a:latin typeface="Times New Roman" charset="0"/>
              </a:rPr>
              <a:t> </a:t>
            </a:r>
            <a:r>
              <a:rPr lang="en-US" sz="2800">
                <a:solidFill>
                  <a:srgbClr val="000000"/>
                </a:solidFill>
                <a:latin typeface="Arial"/>
              </a:rPr>
              <a:t>–</a:t>
            </a:r>
            <a:r>
              <a:rPr lang="en-US" sz="2800">
                <a:solidFill>
                  <a:srgbClr val="000000"/>
                </a:solidFill>
                <a:latin typeface="Times New Roman" charset="0"/>
              </a:rPr>
              <a:t> </a:t>
            </a:r>
            <a:r>
              <a:rPr lang="en-US" sz="2800" i="1">
                <a:solidFill>
                  <a:srgbClr val="000000"/>
                </a:solidFill>
                <a:latin typeface="Times New Roman" charset="0"/>
              </a:rPr>
              <a:t>g</a:t>
            </a:r>
            <a:r>
              <a:rPr lang="en-US" sz="2800" baseline="-25000">
                <a:solidFill>
                  <a:srgbClr val="000000"/>
                </a:solidFill>
                <a:latin typeface="Times New Roman" charset="0"/>
              </a:rPr>
              <a:t>2</a:t>
            </a:r>
            <a:r>
              <a:rPr lang="en-US" sz="2800">
                <a:solidFill>
                  <a:srgbClr val="000000"/>
                </a:solidFill>
                <a:latin typeface="Times New Roman" charset="0"/>
              </a:rPr>
              <a:t>), which is the present value of all dividends expected from year </a:t>
            </a:r>
            <a:r>
              <a:rPr lang="en-US" sz="2800" i="1">
                <a:solidFill>
                  <a:srgbClr val="000000"/>
                </a:solidFill>
                <a:latin typeface="Times New Roman" charset="0"/>
              </a:rPr>
              <a:t>N </a:t>
            </a:r>
            <a:r>
              <a:rPr lang="en-US" sz="2800">
                <a:solidFill>
                  <a:srgbClr val="000000"/>
                </a:solidFill>
                <a:latin typeface="Times New Roman" charset="0"/>
              </a:rPr>
              <a:t>+ 1 to infinity, assuming a constant dividend growth rate, </a:t>
            </a:r>
            <a:r>
              <a:rPr lang="en-US" sz="2800" i="1">
                <a:solidFill>
                  <a:srgbClr val="000000"/>
                </a:solidFill>
                <a:latin typeface="Times New Roman" charset="0"/>
              </a:rPr>
              <a:t>g</a:t>
            </a:r>
            <a:r>
              <a:rPr lang="en-US" sz="2800" baseline="-25000">
                <a:solidFill>
                  <a:srgbClr val="000000"/>
                </a:solidFill>
                <a:latin typeface="Times New Roman" charset="0"/>
              </a:rPr>
              <a:t>2</a:t>
            </a:r>
            <a:r>
              <a:rPr lang="en-US" sz="2800">
                <a:solidFill>
                  <a:srgbClr val="000000"/>
                </a:solidFill>
                <a:latin typeface="Times New Roman" charset="0"/>
              </a:rPr>
              <a:t>.</a:t>
            </a:r>
          </a:p>
          <a:p>
            <a:pPr marL="0" indent="0"/>
            <a:endParaRPr lang="en-US" sz="2800">
              <a:latin typeface="Times New Roman" charset="0"/>
            </a:endParaRPr>
          </a:p>
        </p:txBody>
      </p:sp>
      <p:pic>
        <p:nvPicPr>
          <p:cNvPr id="204804" name="Picture 4" descr="eq0707"/>
          <p:cNvPicPr>
            <a:picLocks noChangeAspect="1" noChangeArrowheads="1"/>
          </p:cNvPicPr>
          <p:nvPr/>
        </p:nvPicPr>
        <p:blipFill>
          <a:blip r:embed="rId2"/>
          <a:srcRect/>
          <a:stretch>
            <a:fillRect/>
          </a:stretch>
        </p:blipFill>
        <p:spPr bwMode="auto">
          <a:xfrm>
            <a:off x="2460625" y="3810000"/>
            <a:ext cx="4222750" cy="1290638"/>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 2012 Pearson Prentice Hall. All rights reserved.</a:t>
            </a:r>
          </a:p>
        </p:txBody>
      </p:sp>
      <p:sp>
        <p:nvSpPr>
          <p:cNvPr id="6" name="Slide Number Placeholder 4"/>
          <p:cNvSpPr>
            <a:spLocks noGrp="1"/>
          </p:cNvSpPr>
          <p:nvPr>
            <p:ph type="sldNum" sz="quarter" idx="11"/>
          </p:nvPr>
        </p:nvSpPr>
        <p:spPr/>
        <p:txBody>
          <a:bodyPr/>
          <a:lstStyle/>
          <a:p>
            <a:r>
              <a:rPr lang="en-US"/>
              <a:t>7-</a:t>
            </a:r>
            <a:fld id="{9C0E2A92-2643-4740-927D-1A563247394E}" type="slidenum">
              <a:rPr lang="en-US"/>
              <a:pPr/>
              <a:t>41</a:t>
            </a:fld>
            <a:endParaRPr lang="en-US"/>
          </a:p>
        </p:txBody>
      </p:sp>
      <p:sp>
        <p:nvSpPr>
          <p:cNvPr id="205826" name="Rectangle 2"/>
          <p:cNvSpPr>
            <a:spLocks noGrp="1" noChangeArrowheads="1"/>
          </p:cNvSpPr>
          <p:nvPr>
            <p:ph type="title"/>
          </p:nvPr>
        </p:nvSpPr>
        <p:spPr/>
        <p:txBody>
          <a:bodyPr/>
          <a:lstStyle/>
          <a:p>
            <a:r>
              <a:rPr lang="en-US">
                <a:solidFill>
                  <a:srgbClr val="000000"/>
                </a:solidFill>
              </a:rPr>
              <a:t>Common Stock Valuation: </a:t>
            </a:r>
            <a:br>
              <a:rPr lang="en-US">
                <a:solidFill>
                  <a:srgbClr val="000000"/>
                </a:solidFill>
              </a:rPr>
            </a:br>
            <a:r>
              <a:rPr lang="en-US">
                <a:solidFill>
                  <a:srgbClr val="000000"/>
                </a:solidFill>
              </a:rPr>
              <a:t>Variable-Growth Model (cont.)</a:t>
            </a:r>
          </a:p>
        </p:txBody>
      </p:sp>
      <p:sp>
        <p:nvSpPr>
          <p:cNvPr id="205827" name="Rectangle 3"/>
          <p:cNvSpPr>
            <a:spLocks noGrp="1" noChangeArrowheads="1"/>
          </p:cNvSpPr>
          <p:nvPr>
            <p:ph type="body" idx="1"/>
          </p:nvPr>
        </p:nvSpPr>
        <p:spPr/>
        <p:txBody>
          <a:bodyPr/>
          <a:lstStyle/>
          <a:p>
            <a:pPr marL="0" indent="0"/>
            <a:r>
              <a:rPr lang="en-US" sz="2800">
                <a:solidFill>
                  <a:srgbClr val="000000"/>
                </a:solidFill>
                <a:latin typeface="Times New Roman" charset="0"/>
              </a:rPr>
              <a:t>Step 4. Add the present value components found in Steps 2 and 3 to find the value of the stock, </a:t>
            </a:r>
            <a:r>
              <a:rPr lang="en-US" sz="2800" i="1">
                <a:solidFill>
                  <a:srgbClr val="000000"/>
                </a:solidFill>
                <a:latin typeface="Times New Roman" charset="0"/>
              </a:rPr>
              <a:t>P</a:t>
            </a:r>
            <a:r>
              <a:rPr lang="en-US" sz="2800" baseline="-25000">
                <a:solidFill>
                  <a:srgbClr val="000000"/>
                </a:solidFill>
                <a:latin typeface="Times New Roman" charset="0"/>
              </a:rPr>
              <a:t>0</a:t>
            </a:r>
            <a:r>
              <a:rPr lang="en-US" sz="2800">
                <a:solidFill>
                  <a:srgbClr val="000000"/>
                </a:solidFill>
                <a:latin typeface="Times New Roman" charset="0"/>
              </a:rPr>
              <a:t>.</a:t>
            </a:r>
          </a:p>
          <a:p>
            <a:pPr marL="0" indent="0"/>
            <a:endParaRPr lang="en-US" sz="2800">
              <a:latin typeface="Times New Roman" charset="0"/>
            </a:endParaRPr>
          </a:p>
        </p:txBody>
      </p:sp>
      <p:pic>
        <p:nvPicPr>
          <p:cNvPr id="205828" name="Picture 4" descr="eq0708"/>
          <p:cNvPicPr>
            <a:picLocks noChangeAspect="1" noChangeArrowheads="1"/>
          </p:cNvPicPr>
          <p:nvPr/>
        </p:nvPicPr>
        <p:blipFill>
          <a:blip r:embed="rId2"/>
          <a:srcRect/>
          <a:stretch>
            <a:fillRect/>
          </a:stretch>
        </p:blipFill>
        <p:spPr bwMode="auto">
          <a:xfrm>
            <a:off x="1127125" y="2895600"/>
            <a:ext cx="6889750" cy="2374900"/>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E4D17DE4-7320-427A-8059-7340E825EC16}" type="slidenum">
              <a:rPr lang="en-US"/>
              <a:pPr/>
              <a:t>42</a:t>
            </a:fld>
            <a:endParaRPr lang="en-US"/>
          </a:p>
        </p:txBody>
      </p:sp>
      <p:sp>
        <p:nvSpPr>
          <p:cNvPr id="206850" name="Rectangle 2"/>
          <p:cNvSpPr>
            <a:spLocks noGrp="1" noChangeArrowheads="1"/>
          </p:cNvSpPr>
          <p:nvPr>
            <p:ph type="title"/>
          </p:nvPr>
        </p:nvSpPr>
        <p:spPr/>
        <p:txBody>
          <a:bodyPr/>
          <a:lstStyle/>
          <a:p>
            <a:r>
              <a:rPr lang="en-US">
                <a:solidFill>
                  <a:srgbClr val="000000"/>
                </a:solidFill>
              </a:rPr>
              <a:t>Common Stock Valuation: </a:t>
            </a:r>
            <a:br>
              <a:rPr lang="en-US">
                <a:solidFill>
                  <a:srgbClr val="000000"/>
                </a:solidFill>
              </a:rPr>
            </a:br>
            <a:r>
              <a:rPr lang="en-US">
                <a:solidFill>
                  <a:srgbClr val="000000"/>
                </a:solidFill>
              </a:rPr>
              <a:t>Variable-Growth Model (cont.)</a:t>
            </a:r>
          </a:p>
        </p:txBody>
      </p:sp>
      <p:sp>
        <p:nvSpPr>
          <p:cNvPr id="206851" name="Rectangle 3"/>
          <p:cNvSpPr>
            <a:spLocks noGrp="1" noChangeArrowheads="1"/>
          </p:cNvSpPr>
          <p:nvPr>
            <p:ph type="body" idx="1"/>
          </p:nvPr>
        </p:nvSpPr>
        <p:spPr/>
        <p:txBody>
          <a:bodyPr/>
          <a:lstStyle/>
          <a:p>
            <a:pPr marL="0" indent="0"/>
            <a:r>
              <a:rPr lang="en-US" sz="2400">
                <a:solidFill>
                  <a:srgbClr val="000000"/>
                </a:solidFill>
                <a:latin typeface="Times New Roman" charset="0"/>
              </a:rPr>
              <a:t>The most recent annual (2012) dividend payment of Warren Industries, a rapidly growing boat manufacturer, was $1.50 per share. The firm</a:t>
            </a:r>
            <a:r>
              <a:rPr lang="en-US" sz="2400">
                <a:solidFill>
                  <a:srgbClr val="000000"/>
                </a:solidFill>
                <a:latin typeface="Arial"/>
              </a:rPr>
              <a:t>’</a:t>
            </a:r>
            <a:r>
              <a:rPr lang="en-US" sz="2400">
                <a:solidFill>
                  <a:srgbClr val="000000"/>
                </a:solidFill>
                <a:latin typeface="Times New Roman" charset="0"/>
              </a:rPr>
              <a:t>s financial manager expects that these dividends will increase at a 10% annual rate, </a:t>
            </a:r>
            <a:r>
              <a:rPr lang="en-US" sz="2400" i="1">
                <a:solidFill>
                  <a:srgbClr val="000000"/>
                </a:solidFill>
                <a:latin typeface="Times New Roman" charset="0"/>
              </a:rPr>
              <a:t>g</a:t>
            </a:r>
            <a:r>
              <a:rPr lang="en-US" sz="2400" baseline="-25000">
                <a:solidFill>
                  <a:srgbClr val="000000"/>
                </a:solidFill>
                <a:latin typeface="Times New Roman" charset="0"/>
              </a:rPr>
              <a:t>1</a:t>
            </a:r>
            <a:r>
              <a:rPr lang="en-US" sz="2400">
                <a:solidFill>
                  <a:srgbClr val="000000"/>
                </a:solidFill>
                <a:latin typeface="Times New Roman" charset="0"/>
              </a:rPr>
              <a:t>, over the next three years. At the end of three years (the end of 2015), the firm</a:t>
            </a:r>
            <a:r>
              <a:rPr lang="en-US" sz="2400">
                <a:solidFill>
                  <a:srgbClr val="000000"/>
                </a:solidFill>
                <a:latin typeface="Arial"/>
              </a:rPr>
              <a:t>’</a:t>
            </a:r>
            <a:r>
              <a:rPr lang="en-US" sz="2400">
                <a:solidFill>
                  <a:srgbClr val="000000"/>
                </a:solidFill>
                <a:latin typeface="Times New Roman" charset="0"/>
              </a:rPr>
              <a:t>s mature product line is expected to result in a slowing of the dividend growth rate to 5% per year, </a:t>
            </a:r>
            <a:r>
              <a:rPr lang="en-US" sz="2400" i="1">
                <a:solidFill>
                  <a:srgbClr val="000000"/>
                </a:solidFill>
                <a:latin typeface="Times New Roman" charset="0"/>
              </a:rPr>
              <a:t>g</a:t>
            </a:r>
            <a:r>
              <a:rPr lang="en-US" sz="2400" baseline="-25000">
                <a:solidFill>
                  <a:srgbClr val="000000"/>
                </a:solidFill>
                <a:latin typeface="Times New Roman" charset="0"/>
              </a:rPr>
              <a:t>2</a:t>
            </a:r>
            <a:r>
              <a:rPr lang="en-US" sz="2400">
                <a:solidFill>
                  <a:srgbClr val="000000"/>
                </a:solidFill>
                <a:latin typeface="Times New Roman" charset="0"/>
              </a:rPr>
              <a:t>, for the foreseeable future. The firm</a:t>
            </a:r>
            <a:r>
              <a:rPr lang="en-US" sz="2400">
                <a:solidFill>
                  <a:srgbClr val="000000"/>
                </a:solidFill>
                <a:latin typeface="Arial"/>
              </a:rPr>
              <a:t>’</a:t>
            </a:r>
            <a:r>
              <a:rPr lang="en-US" sz="2400">
                <a:solidFill>
                  <a:srgbClr val="000000"/>
                </a:solidFill>
                <a:latin typeface="Times New Roman" charset="0"/>
              </a:rPr>
              <a:t>s required return, </a:t>
            </a:r>
            <a:r>
              <a:rPr lang="en-US" sz="2400" i="1">
                <a:solidFill>
                  <a:srgbClr val="000000"/>
                </a:solidFill>
                <a:latin typeface="Times New Roman" charset="0"/>
              </a:rPr>
              <a:t>r</a:t>
            </a:r>
            <a:r>
              <a:rPr lang="en-US" sz="2400" i="1" baseline="-25000">
                <a:solidFill>
                  <a:srgbClr val="000000"/>
                </a:solidFill>
                <a:latin typeface="Times New Roman" charset="0"/>
              </a:rPr>
              <a:t>s</a:t>
            </a:r>
            <a:r>
              <a:rPr lang="en-US" sz="2400">
                <a:solidFill>
                  <a:srgbClr val="000000"/>
                </a:solidFill>
                <a:latin typeface="Times New Roman" charset="0"/>
              </a:rPr>
              <a:t>, is 15%.</a:t>
            </a:r>
          </a:p>
          <a:p>
            <a:pPr marL="0" indent="0"/>
            <a:br>
              <a:rPr lang="en-US" sz="2400">
                <a:solidFill>
                  <a:srgbClr val="000000"/>
                </a:solidFill>
                <a:latin typeface="Times New Roman" charset="0"/>
              </a:rPr>
            </a:br>
            <a:r>
              <a:rPr lang="en-US" sz="2400">
                <a:solidFill>
                  <a:srgbClr val="000000"/>
                </a:solidFill>
                <a:latin typeface="Times New Roman" charset="0"/>
              </a:rPr>
              <a:t>Steps 1 and 2 are detailed in Table 7.3 on the following slide.</a:t>
            </a:r>
          </a:p>
          <a:p>
            <a:pPr marL="0" indent="0"/>
            <a:endParaRPr lang="en-US" sz="2400">
              <a:latin typeface="Times New Roman"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D7D59DAF-AAF0-42EA-8691-E6F69DB7198C}" type="slidenum">
              <a:rPr lang="en-US"/>
              <a:pPr/>
              <a:t>43</a:t>
            </a:fld>
            <a:endParaRPr lang="en-US"/>
          </a:p>
        </p:txBody>
      </p:sp>
      <p:sp>
        <p:nvSpPr>
          <p:cNvPr id="207874" name="Rectangle 2"/>
          <p:cNvSpPr>
            <a:spLocks noGrp="1" noChangeArrowheads="1"/>
          </p:cNvSpPr>
          <p:nvPr>
            <p:ph type="title"/>
          </p:nvPr>
        </p:nvSpPr>
        <p:spPr>
          <a:xfrm>
            <a:off x="152400" y="241300"/>
            <a:ext cx="7162800" cy="946150"/>
          </a:xfrm>
        </p:spPr>
        <p:txBody>
          <a:bodyPr/>
          <a:lstStyle/>
          <a:p>
            <a:r>
              <a:rPr lang="en-US" sz="2800">
                <a:solidFill>
                  <a:srgbClr val="000000"/>
                </a:solidFill>
              </a:rPr>
              <a:t>Table 7.3 Calculation of Present Value of Warren Industries Dividends (2013–2015)</a:t>
            </a:r>
            <a:endParaRPr lang="en-US">
              <a:solidFill>
                <a:srgbClr val="000000"/>
              </a:solidFill>
            </a:endParaRPr>
          </a:p>
        </p:txBody>
      </p:sp>
      <p:pic>
        <p:nvPicPr>
          <p:cNvPr id="207876" name="Picture 4" descr="table0703"/>
          <p:cNvPicPr>
            <a:picLocks noChangeAspect="1" noChangeArrowheads="1"/>
          </p:cNvPicPr>
          <p:nvPr/>
        </p:nvPicPr>
        <p:blipFill>
          <a:blip r:embed="rId2"/>
          <a:srcRect/>
          <a:stretch>
            <a:fillRect/>
          </a:stretch>
        </p:blipFill>
        <p:spPr bwMode="auto">
          <a:xfrm>
            <a:off x="357188" y="2057400"/>
            <a:ext cx="8428037" cy="3792538"/>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1AAC2D1D-026B-4938-A56E-E49BF94A8EED}" type="slidenum">
              <a:rPr lang="en-US"/>
              <a:pPr/>
              <a:t>44</a:t>
            </a:fld>
            <a:endParaRPr lang="en-US"/>
          </a:p>
        </p:txBody>
      </p:sp>
      <p:sp>
        <p:nvSpPr>
          <p:cNvPr id="208898" name="Rectangle 2"/>
          <p:cNvSpPr>
            <a:spLocks noGrp="1" noChangeArrowheads="1"/>
          </p:cNvSpPr>
          <p:nvPr>
            <p:ph type="title"/>
          </p:nvPr>
        </p:nvSpPr>
        <p:spPr/>
        <p:txBody>
          <a:bodyPr/>
          <a:lstStyle/>
          <a:p>
            <a:r>
              <a:rPr lang="en-US">
                <a:solidFill>
                  <a:srgbClr val="000000"/>
                </a:solidFill>
              </a:rPr>
              <a:t>Common Stock Valuation: </a:t>
            </a:r>
            <a:br>
              <a:rPr lang="en-US">
                <a:solidFill>
                  <a:srgbClr val="000000"/>
                </a:solidFill>
              </a:rPr>
            </a:br>
            <a:r>
              <a:rPr lang="en-US">
                <a:solidFill>
                  <a:srgbClr val="000000"/>
                </a:solidFill>
              </a:rPr>
              <a:t>Variable-Growth Model (cont.)</a:t>
            </a:r>
          </a:p>
        </p:txBody>
      </p:sp>
      <p:sp>
        <p:nvSpPr>
          <p:cNvPr id="208899" name="Rectangle 3"/>
          <p:cNvSpPr>
            <a:spLocks noGrp="1" noChangeArrowheads="1"/>
          </p:cNvSpPr>
          <p:nvPr>
            <p:ph type="body" idx="1"/>
          </p:nvPr>
        </p:nvSpPr>
        <p:spPr/>
        <p:txBody>
          <a:bodyPr/>
          <a:lstStyle/>
          <a:p>
            <a:pPr marL="0" indent="0"/>
            <a:r>
              <a:rPr lang="en-US" sz="2400">
                <a:solidFill>
                  <a:srgbClr val="000000"/>
                </a:solidFill>
                <a:latin typeface="Times New Roman" charset="0"/>
              </a:rPr>
              <a:t>Step 3. The value of the stock at the end of the initial growth period </a:t>
            </a:r>
            <a:br>
              <a:rPr lang="en-US" sz="2400">
                <a:solidFill>
                  <a:srgbClr val="000000"/>
                </a:solidFill>
                <a:latin typeface="Times New Roman" charset="0"/>
              </a:rPr>
            </a:br>
            <a:r>
              <a:rPr lang="en-US" sz="2400">
                <a:solidFill>
                  <a:srgbClr val="000000"/>
                </a:solidFill>
                <a:latin typeface="Times New Roman" charset="0"/>
              </a:rPr>
              <a:t>(</a:t>
            </a:r>
            <a:r>
              <a:rPr lang="en-US" sz="2400" i="1">
                <a:solidFill>
                  <a:srgbClr val="000000"/>
                </a:solidFill>
                <a:latin typeface="Times New Roman" charset="0"/>
              </a:rPr>
              <a:t>N</a:t>
            </a:r>
            <a:r>
              <a:rPr lang="en-US" sz="2400">
                <a:solidFill>
                  <a:srgbClr val="000000"/>
                </a:solidFill>
                <a:latin typeface="Times New Roman" charset="0"/>
              </a:rPr>
              <a:t> = 2015) can be found by first calculating D</a:t>
            </a:r>
            <a:r>
              <a:rPr lang="en-US" sz="2400" baseline="-25000">
                <a:solidFill>
                  <a:srgbClr val="000000"/>
                </a:solidFill>
                <a:latin typeface="Times New Roman" charset="0"/>
              </a:rPr>
              <a:t>N+1</a:t>
            </a:r>
            <a:r>
              <a:rPr lang="en-US" sz="2400">
                <a:solidFill>
                  <a:srgbClr val="000000"/>
                </a:solidFill>
                <a:latin typeface="Times New Roman" charset="0"/>
              </a:rPr>
              <a:t> = D</a:t>
            </a:r>
            <a:r>
              <a:rPr lang="en-US" sz="2400" baseline="-25000">
                <a:solidFill>
                  <a:srgbClr val="000000"/>
                </a:solidFill>
                <a:latin typeface="Times New Roman" charset="0"/>
              </a:rPr>
              <a:t>2016</a:t>
            </a:r>
            <a:r>
              <a:rPr lang="en-US" sz="2400">
                <a:solidFill>
                  <a:srgbClr val="000000"/>
                </a:solidFill>
                <a:latin typeface="Times New Roman" charset="0"/>
              </a:rPr>
              <a:t>.</a:t>
            </a:r>
          </a:p>
          <a:p>
            <a:pPr marL="0" indent="0" algn="ctr"/>
            <a:r>
              <a:rPr lang="en-US" sz="2400" i="1">
                <a:latin typeface="Times New Roman" charset="0"/>
              </a:rPr>
              <a:t>D</a:t>
            </a:r>
            <a:r>
              <a:rPr lang="en-US" sz="2400" baseline="-25000">
                <a:solidFill>
                  <a:srgbClr val="000000"/>
                </a:solidFill>
                <a:latin typeface="Times New Roman" charset="0"/>
              </a:rPr>
              <a:t>2016</a:t>
            </a:r>
            <a:r>
              <a:rPr lang="en-US" sz="2400">
                <a:solidFill>
                  <a:srgbClr val="000000"/>
                </a:solidFill>
                <a:latin typeface="Times New Roman" charset="0"/>
              </a:rPr>
              <a:t> = </a:t>
            </a:r>
            <a:r>
              <a:rPr lang="en-US" sz="2400" i="1">
                <a:solidFill>
                  <a:srgbClr val="000000"/>
                </a:solidFill>
                <a:latin typeface="Times New Roman" charset="0"/>
              </a:rPr>
              <a:t>D</a:t>
            </a:r>
            <a:r>
              <a:rPr lang="en-US" sz="2400" baseline="-25000">
                <a:solidFill>
                  <a:srgbClr val="000000"/>
                </a:solidFill>
                <a:latin typeface="Times New Roman" charset="0"/>
              </a:rPr>
              <a:t>2015</a:t>
            </a:r>
            <a:r>
              <a:rPr lang="en-US" sz="2400">
                <a:solidFill>
                  <a:srgbClr val="000000"/>
                </a:solidFill>
                <a:latin typeface="Times New Roman" charset="0"/>
              </a:rPr>
              <a:t> </a:t>
            </a:r>
            <a:r>
              <a:rPr lang="en-US" sz="2400">
                <a:solidFill>
                  <a:srgbClr val="000000"/>
                </a:solidFill>
                <a:latin typeface="Times New Roman" charset="0"/>
                <a:sym typeface="Symbol" charset="2"/>
              </a:rPr>
              <a:t></a:t>
            </a:r>
            <a:r>
              <a:rPr lang="en-US" sz="2400">
                <a:solidFill>
                  <a:srgbClr val="000000"/>
                </a:solidFill>
                <a:latin typeface="Times New Roman" charset="0"/>
              </a:rPr>
              <a:t> (1 + 0.05) = $2.00 </a:t>
            </a:r>
            <a:r>
              <a:rPr lang="en-US" sz="2400">
                <a:solidFill>
                  <a:srgbClr val="000000"/>
                </a:solidFill>
                <a:latin typeface="Times New Roman" charset="0"/>
                <a:sym typeface="Symbol" charset="2"/>
              </a:rPr>
              <a:t></a:t>
            </a:r>
            <a:r>
              <a:rPr lang="en-US" sz="2400">
                <a:solidFill>
                  <a:srgbClr val="000000"/>
                </a:solidFill>
                <a:latin typeface="Times New Roman" charset="0"/>
              </a:rPr>
              <a:t> (1.05) = $2.10</a:t>
            </a:r>
          </a:p>
          <a:p>
            <a:pPr marL="0" indent="0"/>
            <a:endParaRPr lang="en-US" sz="2400">
              <a:latin typeface="Times New Roman" charset="0"/>
            </a:endParaRPr>
          </a:p>
          <a:p>
            <a:pPr marL="0" indent="0"/>
            <a:r>
              <a:rPr lang="en-US" sz="2400">
                <a:latin typeface="Times New Roman" charset="0"/>
              </a:rPr>
              <a:t>By using </a:t>
            </a:r>
            <a:r>
              <a:rPr lang="en-US" sz="2400" i="1">
                <a:latin typeface="Times New Roman" charset="0"/>
              </a:rPr>
              <a:t>D</a:t>
            </a:r>
            <a:r>
              <a:rPr lang="en-US" sz="2400" baseline="-25000">
                <a:solidFill>
                  <a:srgbClr val="000000"/>
                </a:solidFill>
                <a:latin typeface="Times New Roman" charset="0"/>
              </a:rPr>
              <a:t>2016</a:t>
            </a:r>
            <a:r>
              <a:rPr lang="en-US" sz="2400">
                <a:solidFill>
                  <a:srgbClr val="000000"/>
                </a:solidFill>
                <a:latin typeface="Times New Roman" charset="0"/>
              </a:rPr>
              <a:t> = $2.10, a 15% required return, and a 5% dividend growth rate, we can calculate the value of the stock at the end of 2015 as follows:</a:t>
            </a:r>
          </a:p>
          <a:p>
            <a:pPr marL="0" indent="0" algn="ctr"/>
            <a:r>
              <a:rPr lang="en-US" sz="2400" i="1">
                <a:latin typeface="Times New Roman" charset="0"/>
              </a:rPr>
              <a:t>P</a:t>
            </a:r>
            <a:r>
              <a:rPr lang="en-US" sz="2400" baseline="-25000">
                <a:solidFill>
                  <a:srgbClr val="000000"/>
                </a:solidFill>
                <a:latin typeface="Times New Roman" charset="0"/>
              </a:rPr>
              <a:t>2015</a:t>
            </a:r>
            <a:r>
              <a:rPr lang="en-US" sz="2400">
                <a:solidFill>
                  <a:srgbClr val="000000"/>
                </a:solidFill>
                <a:latin typeface="Times New Roman" charset="0"/>
              </a:rPr>
              <a:t> = </a:t>
            </a:r>
            <a:r>
              <a:rPr lang="en-US" sz="2400" i="1">
                <a:solidFill>
                  <a:srgbClr val="000000"/>
                </a:solidFill>
                <a:latin typeface="Times New Roman" charset="0"/>
              </a:rPr>
              <a:t>D</a:t>
            </a:r>
            <a:r>
              <a:rPr lang="en-US" sz="2400" baseline="-25000">
                <a:solidFill>
                  <a:srgbClr val="000000"/>
                </a:solidFill>
                <a:latin typeface="Times New Roman" charset="0"/>
              </a:rPr>
              <a:t>2016</a:t>
            </a:r>
            <a:r>
              <a:rPr lang="en-US" sz="2400">
                <a:solidFill>
                  <a:srgbClr val="000000"/>
                </a:solidFill>
                <a:latin typeface="Times New Roman" charset="0"/>
              </a:rPr>
              <a:t> / (</a:t>
            </a:r>
            <a:r>
              <a:rPr lang="en-US" sz="2400" i="1">
                <a:solidFill>
                  <a:srgbClr val="000000"/>
                </a:solidFill>
                <a:latin typeface="Times New Roman" charset="0"/>
              </a:rPr>
              <a:t>r</a:t>
            </a:r>
            <a:r>
              <a:rPr lang="en-US" sz="2400" baseline="-25000">
                <a:solidFill>
                  <a:srgbClr val="000000"/>
                </a:solidFill>
                <a:latin typeface="Times New Roman" charset="0"/>
              </a:rPr>
              <a:t>s </a:t>
            </a:r>
            <a:r>
              <a:rPr lang="en-US" sz="2400">
                <a:solidFill>
                  <a:srgbClr val="000000"/>
                </a:solidFill>
                <a:latin typeface="Arial"/>
              </a:rPr>
              <a:t>–</a:t>
            </a:r>
            <a:r>
              <a:rPr lang="en-US" sz="2400">
                <a:solidFill>
                  <a:srgbClr val="000000"/>
                </a:solidFill>
                <a:latin typeface="Times New Roman" charset="0"/>
              </a:rPr>
              <a:t> </a:t>
            </a:r>
            <a:r>
              <a:rPr lang="en-US" sz="2400" i="1">
                <a:solidFill>
                  <a:srgbClr val="000000"/>
                </a:solidFill>
                <a:latin typeface="Times New Roman" charset="0"/>
              </a:rPr>
              <a:t>g</a:t>
            </a:r>
            <a:r>
              <a:rPr lang="en-US" sz="2400" baseline="-25000">
                <a:solidFill>
                  <a:srgbClr val="000000"/>
                </a:solidFill>
                <a:latin typeface="Times New Roman" charset="0"/>
              </a:rPr>
              <a:t>2</a:t>
            </a:r>
            <a:r>
              <a:rPr lang="en-US" sz="2400">
                <a:solidFill>
                  <a:srgbClr val="000000"/>
                </a:solidFill>
                <a:latin typeface="Times New Roman" charset="0"/>
              </a:rPr>
              <a:t>) = $2.10 / (.15 </a:t>
            </a:r>
            <a:r>
              <a:rPr lang="en-US" sz="2400">
                <a:solidFill>
                  <a:srgbClr val="000000"/>
                </a:solidFill>
                <a:latin typeface="Arial"/>
              </a:rPr>
              <a:t>–</a:t>
            </a:r>
            <a:r>
              <a:rPr lang="en-US" sz="2400">
                <a:solidFill>
                  <a:srgbClr val="000000"/>
                </a:solidFill>
                <a:latin typeface="Times New Roman" charset="0"/>
              </a:rPr>
              <a:t> .05) = $21.00</a:t>
            </a:r>
          </a:p>
          <a:p>
            <a:pPr marL="0" indent="0"/>
            <a:endParaRPr lang="en-US" sz="2400">
              <a:solidFill>
                <a:srgbClr val="000000"/>
              </a:solidFill>
              <a:latin typeface="Times New Roman"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172A6627-90B1-4AE6-953A-1ED57D5FD32B}" type="slidenum">
              <a:rPr lang="en-US"/>
              <a:pPr/>
              <a:t>45</a:t>
            </a:fld>
            <a:endParaRPr lang="en-US"/>
          </a:p>
        </p:txBody>
      </p:sp>
      <p:sp>
        <p:nvSpPr>
          <p:cNvPr id="209922" name="Rectangle 2"/>
          <p:cNvSpPr>
            <a:spLocks noGrp="1" noChangeArrowheads="1"/>
          </p:cNvSpPr>
          <p:nvPr>
            <p:ph type="title"/>
          </p:nvPr>
        </p:nvSpPr>
        <p:spPr/>
        <p:txBody>
          <a:bodyPr/>
          <a:lstStyle/>
          <a:p>
            <a:r>
              <a:rPr lang="en-US">
                <a:solidFill>
                  <a:srgbClr val="000000"/>
                </a:solidFill>
              </a:rPr>
              <a:t>Common Stock Valuation: </a:t>
            </a:r>
            <a:br>
              <a:rPr lang="en-US">
                <a:solidFill>
                  <a:srgbClr val="000000"/>
                </a:solidFill>
              </a:rPr>
            </a:br>
            <a:r>
              <a:rPr lang="en-US">
                <a:solidFill>
                  <a:srgbClr val="000000"/>
                </a:solidFill>
              </a:rPr>
              <a:t>Variable-Growth Model (cont.)</a:t>
            </a:r>
          </a:p>
        </p:txBody>
      </p:sp>
      <p:sp>
        <p:nvSpPr>
          <p:cNvPr id="209923" name="Rectangle 3"/>
          <p:cNvSpPr>
            <a:spLocks noGrp="1" noChangeArrowheads="1"/>
          </p:cNvSpPr>
          <p:nvPr>
            <p:ph type="body" idx="1"/>
          </p:nvPr>
        </p:nvSpPr>
        <p:spPr/>
        <p:txBody>
          <a:bodyPr/>
          <a:lstStyle/>
          <a:p>
            <a:pPr marL="0" indent="0"/>
            <a:r>
              <a:rPr lang="en-US" sz="2400">
                <a:solidFill>
                  <a:srgbClr val="000000"/>
                </a:solidFill>
                <a:latin typeface="Times New Roman" charset="0"/>
              </a:rPr>
              <a:t>Step 3 (cont.) Finally, the share value of $21 at the end of 2015 must be converted into a present (end of 2012) value.</a:t>
            </a:r>
          </a:p>
          <a:p>
            <a:pPr marL="0" indent="0" algn="ctr"/>
            <a:r>
              <a:rPr lang="en-US" sz="2400" i="1">
                <a:latin typeface="Times New Roman" charset="0"/>
              </a:rPr>
              <a:t>P</a:t>
            </a:r>
            <a:r>
              <a:rPr lang="en-US" sz="2400" baseline="-25000">
                <a:solidFill>
                  <a:srgbClr val="000000"/>
                </a:solidFill>
                <a:latin typeface="Times New Roman" charset="0"/>
              </a:rPr>
              <a:t>2015</a:t>
            </a:r>
            <a:r>
              <a:rPr lang="en-US" sz="2400">
                <a:solidFill>
                  <a:srgbClr val="000000"/>
                </a:solidFill>
                <a:latin typeface="Times New Roman" charset="0"/>
              </a:rPr>
              <a:t> / (1 + </a:t>
            </a:r>
            <a:r>
              <a:rPr lang="en-US" sz="2400" i="1">
                <a:solidFill>
                  <a:srgbClr val="000000"/>
                </a:solidFill>
                <a:latin typeface="Times New Roman" charset="0"/>
              </a:rPr>
              <a:t>r</a:t>
            </a:r>
            <a:r>
              <a:rPr lang="en-US" sz="2400" baseline="-25000">
                <a:solidFill>
                  <a:srgbClr val="000000"/>
                </a:solidFill>
                <a:latin typeface="Times New Roman" charset="0"/>
              </a:rPr>
              <a:t>s</a:t>
            </a:r>
            <a:r>
              <a:rPr lang="en-US" sz="2400">
                <a:solidFill>
                  <a:srgbClr val="000000"/>
                </a:solidFill>
                <a:latin typeface="Times New Roman" charset="0"/>
              </a:rPr>
              <a:t>)</a:t>
            </a:r>
            <a:r>
              <a:rPr lang="en-US" sz="2400" baseline="30000">
                <a:solidFill>
                  <a:srgbClr val="000000"/>
                </a:solidFill>
                <a:latin typeface="Times New Roman" charset="0"/>
              </a:rPr>
              <a:t>3</a:t>
            </a:r>
            <a:r>
              <a:rPr lang="en-US" sz="2400">
                <a:solidFill>
                  <a:srgbClr val="000000"/>
                </a:solidFill>
                <a:latin typeface="Times New Roman" charset="0"/>
              </a:rPr>
              <a:t> = $21 / (1 + 0.15)</a:t>
            </a:r>
            <a:r>
              <a:rPr lang="en-US" sz="2400" baseline="30000">
                <a:solidFill>
                  <a:srgbClr val="000000"/>
                </a:solidFill>
                <a:latin typeface="Times New Roman" charset="0"/>
              </a:rPr>
              <a:t>3 </a:t>
            </a:r>
            <a:r>
              <a:rPr lang="en-US" sz="2400">
                <a:solidFill>
                  <a:srgbClr val="000000"/>
                </a:solidFill>
                <a:latin typeface="Times New Roman" charset="0"/>
              </a:rPr>
              <a:t>= $13.81</a:t>
            </a:r>
          </a:p>
          <a:p>
            <a:pPr marL="0" indent="0"/>
            <a:endParaRPr lang="en-US" sz="2400">
              <a:latin typeface="Times New Roman" charset="0"/>
            </a:endParaRPr>
          </a:p>
          <a:p>
            <a:pPr marL="0" indent="0"/>
            <a:r>
              <a:rPr lang="en-US" sz="2400">
                <a:latin typeface="Times New Roman" charset="0"/>
              </a:rPr>
              <a:t>Step 4. Adding the PV of the initial dividend stream (found in Step 2) to the PV of the stock at the end of the initial growth period (found in Step 3), we get:</a:t>
            </a:r>
          </a:p>
          <a:p>
            <a:pPr marL="0" indent="0" algn="ctr"/>
            <a:r>
              <a:rPr lang="en-US" sz="2400" i="1">
                <a:latin typeface="Times New Roman" charset="0"/>
              </a:rPr>
              <a:t>P</a:t>
            </a:r>
            <a:r>
              <a:rPr lang="en-US" sz="2400" baseline="-25000">
                <a:solidFill>
                  <a:srgbClr val="000000"/>
                </a:solidFill>
                <a:latin typeface="Times New Roman" charset="0"/>
              </a:rPr>
              <a:t>2012</a:t>
            </a:r>
            <a:r>
              <a:rPr lang="en-US" sz="2400">
                <a:solidFill>
                  <a:srgbClr val="000000"/>
                </a:solidFill>
                <a:latin typeface="Times New Roman" charset="0"/>
              </a:rPr>
              <a:t> = $4.14 + $13.82 = $17.93 per share</a:t>
            </a:r>
            <a:endParaRPr lang="en-US" sz="2400">
              <a:latin typeface="Times New Roman"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0A2DE381-0362-4DE6-8B41-FC415490C4E5}" type="slidenum">
              <a:rPr lang="en-US"/>
              <a:pPr/>
              <a:t>46</a:t>
            </a:fld>
            <a:endParaRPr lang="en-US"/>
          </a:p>
        </p:txBody>
      </p:sp>
      <p:sp>
        <p:nvSpPr>
          <p:cNvPr id="218114" name="Rectangle 2"/>
          <p:cNvSpPr>
            <a:spLocks noGrp="1" noChangeArrowheads="1"/>
          </p:cNvSpPr>
          <p:nvPr>
            <p:ph type="title"/>
          </p:nvPr>
        </p:nvSpPr>
        <p:spPr>
          <a:xfrm>
            <a:off x="152400" y="241300"/>
            <a:ext cx="7162800" cy="946150"/>
          </a:xfrm>
        </p:spPr>
        <p:txBody>
          <a:bodyPr/>
          <a:lstStyle/>
          <a:p>
            <a:r>
              <a:rPr lang="en-US" sz="2800">
                <a:solidFill>
                  <a:srgbClr val="000000"/>
                </a:solidFill>
              </a:rPr>
              <a:t>Common Stock Valuation:</a:t>
            </a:r>
            <a:br>
              <a:rPr lang="en-US" sz="2800">
                <a:solidFill>
                  <a:srgbClr val="000000"/>
                </a:solidFill>
              </a:rPr>
            </a:br>
            <a:r>
              <a:rPr lang="en-US" sz="2800">
                <a:solidFill>
                  <a:srgbClr val="000000"/>
                </a:solidFill>
              </a:rPr>
              <a:t>Other Approaches to Stock Valuation</a:t>
            </a:r>
            <a:endParaRPr lang="en-US">
              <a:solidFill>
                <a:srgbClr val="000000"/>
              </a:solidFill>
            </a:endParaRPr>
          </a:p>
        </p:txBody>
      </p:sp>
      <p:sp>
        <p:nvSpPr>
          <p:cNvPr id="218115" name="Rectangle 3"/>
          <p:cNvSpPr>
            <a:spLocks noGrp="1" noChangeArrowheads="1"/>
          </p:cNvSpPr>
          <p:nvPr>
            <p:ph type="body" idx="1"/>
          </p:nvPr>
        </p:nvSpPr>
        <p:spPr/>
        <p:txBody>
          <a:bodyPr/>
          <a:lstStyle/>
          <a:p>
            <a:pPr>
              <a:buFontTx/>
              <a:buChar char="•"/>
            </a:pPr>
            <a:r>
              <a:rPr lang="en-US" sz="2400" b="1">
                <a:solidFill>
                  <a:srgbClr val="000000"/>
                </a:solidFill>
                <a:latin typeface="Times New Roman" charset="0"/>
              </a:rPr>
              <a:t>Book value per share </a:t>
            </a:r>
            <a:r>
              <a:rPr lang="en-US" sz="2400">
                <a:solidFill>
                  <a:srgbClr val="000000"/>
                </a:solidFill>
                <a:latin typeface="Times New Roman" charset="0"/>
              </a:rPr>
              <a:t>is the amount per share of common stock that would be received if all of the firm</a:t>
            </a:r>
            <a:r>
              <a:rPr lang="en-US" sz="2400">
                <a:solidFill>
                  <a:srgbClr val="000000"/>
                </a:solidFill>
                <a:latin typeface="Arial"/>
              </a:rPr>
              <a:t>’</a:t>
            </a:r>
            <a:r>
              <a:rPr lang="en-US" sz="2400">
                <a:solidFill>
                  <a:srgbClr val="000000"/>
                </a:solidFill>
                <a:latin typeface="Times New Roman" charset="0"/>
              </a:rPr>
              <a:t>s assets were </a:t>
            </a:r>
            <a:r>
              <a:rPr lang="en-US" sz="2400" i="1">
                <a:solidFill>
                  <a:srgbClr val="000000"/>
                </a:solidFill>
                <a:latin typeface="Times New Roman" charset="0"/>
              </a:rPr>
              <a:t>sold for their exact book (accounting) value</a:t>
            </a:r>
            <a:r>
              <a:rPr lang="en-US" sz="2400">
                <a:solidFill>
                  <a:srgbClr val="000000"/>
                </a:solidFill>
                <a:latin typeface="Times New Roman" charset="0"/>
              </a:rPr>
              <a:t> and the proceeds remaining after paying all liabilities (including preferred stock) were divided among the common stockholders.</a:t>
            </a:r>
          </a:p>
          <a:p>
            <a:pPr>
              <a:buFontTx/>
              <a:buChar char="•"/>
            </a:pPr>
            <a:r>
              <a:rPr lang="en-US" sz="2400">
                <a:solidFill>
                  <a:srgbClr val="000000"/>
                </a:solidFill>
                <a:latin typeface="Times New Roman" charset="0"/>
              </a:rPr>
              <a:t>This method lacks sophistication and can be criticized on the basis of its reliance on historical balance sheet data. </a:t>
            </a:r>
          </a:p>
          <a:p>
            <a:pPr>
              <a:buFontTx/>
              <a:buChar char="•"/>
            </a:pPr>
            <a:r>
              <a:rPr lang="en-US" sz="2400">
                <a:solidFill>
                  <a:srgbClr val="000000"/>
                </a:solidFill>
                <a:latin typeface="Times New Roman" charset="0"/>
              </a:rPr>
              <a:t>It ignores the firm</a:t>
            </a:r>
            <a:r>
              <a:rPr lang="en-US" sz="2400">
                <a:solidFill>
                  <a:srgbClr val="000000"/>
                </a:solidFill>
                <a:latin typeface="Arial"/>
              </a:rPr>
              <a:t>’</a:t>
            </a:r>
            <a:r>
              <a:rPr lang="en-US" sz="2400">
                <a:solidFill>
                  <a:srgbClr val="000000"/>
                </a:solidFill>
                <a:latin typeface="Times New Roman" charset="0"/>
              </a:rPr>
              <a:t>s expected earnings potential and generally lacks any true relationship to the firm</a:t>
            </a:r>
            <a:r>
              <a:rPr lang="en-US" sz="2400">
                <a:solidFill>
                  <a:srgbClr val="000000"/>
                </a:solidFill>
                <a:latin typeface="Arial"/>
              </a:rPr>
              <a:t>’</a:t>
            </a:r>
            <a:r>
              <a:rPr lang="en-US" sz="2400">
                <a:solidFill>
                  <a:srgbClr val="000000"/>
                </a:solidFill>
                <a:latin typeface="Times New Roman" charset="0"/>
              </a:rPr>
              <a:t>s value in the marketplace.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 2012 Pearson Prentice Hall. All rights reserved.</a:t>
            </a:r>
          </a:p>
        </p:txBody>
      </p:sp>
      <p:sp>
        <p:nvSpPr>
          <p:cNvPr id="6" name="Slide Number Placeholder 4"/>
          <p:cNvSpPr>
            <a:spLocks noGrp="1"/>
          </p:cNvSpPr>
          <p:nvPr>
            <p:ph type="sldNum" sz="quarter" idx="11"/>
          </p:nvPr>
        </p:nvSpPr>
        <p:spPr/>
        <p:txBody>
          <a:bodyPr/>
          <a:lstStyle/>
          <a:p>
            <a:r>
              <a:rPr lang="en-US"/>
              <a:t>7-</a:t>
            </a:r>
            <a:fld id="{B496317C-BBCF-477E-8DBF-4E5C229CC118}" type="slidenum">
              <a:rPr lang="en-US"/>
              <a:pPr/>
              <a:t>47</a:t>
            </a:fld>
            <a:endParaRPr lang="en-US"/>
          </a:p>
        </p:txBody>
      </p:sp>
      <p:sp>
        <p:nvSpPr>
          <p:cNvPr id="219138" name="Rectangle 2"/>
          <p:cNvSpPr>
            <a:spLocks noGrp="1" noChangeArrowheads="1"/>
          </p:cNvSpPr>
          <p:nvPr>
            <p:ph type="title"/>
          </p:nvPr>
        </p:nvSpPr>
        <p:spPr>
          <a:xfrm>
            <a:off x="152400" y="241300"/>
            <a:ext cx="7162800" cy="946150"/>
          </a:xfrm>
        </p:spPr>
        <p:txBody>
          <a:bodyPr/>
          <a:lstStyle/>
          <a:p>
            <a:r>
              <a:rPr lang="en-US" sz="2800">
                <a:solidFill>
                  <a:srgbClr val="000000"/>
                </a:solidFill>
              </a:rPr>
              <a:t>Common Stock Valuation: Other Approaches to Stock Valuation (cont.)</a:t>
            </a:r>
            <a:endParaRPr lang="en-US">
              <a:solidFill>
                <a:srgbClr val="000000"/>
              </a:solidFill>
            </a:endParaRPr>
          </a:p>
        </p:txBody>
      </p:sp>
      <p:sp>
        <p:nvSpPr>
          <p:cNvPr id="219139" name="Rectangle 3"/>
          <p:cNvSpPr>
            <a:spLocks noGrp="1" noChangeArrowheads="1"/>
          </p:cNvSpPr>
          <p:nvPr>
            <p:ph type="body" idx="1"/>
          </p:nvPr>
        </p:nvSpPr>
        <p:spPr/>
        <p:txBody>
          <a:bodyPr/>
          <a:lstStyle/>
          <a:p>
            <a:pPr marL="0" indent="0"/>
            <a:r>
              <a:rPr lang="en-US" sz="2800">
                <a:solidFill>
                  <a:srgbClr val="000000"/>
                </a:solidFill>
                <a:latin typeface="Times New Roman" charset="0"/>
              </a:rPr>
              <a:t>At year-end 2012, Lamar Company</a:t>
            </a:r>
            <a:r>
              <a:rPr lang="en-US" sz="2800">
                <a:solidFill>
                  <a:srgbClr val="000000"/>
                </a:solidFill>
                <a:latin typeface="Arial"/>
              </a:rPr>
              <a:t>’</a:t>
            </a:r>
            <a:r>
              <a:rPr lang="en-US" sz="2800">
                <a:solidFill>
                  <a:srgbClr val="000000"/>
                </a:solidFill>
                <a:latin typeface="Times New Roman" charset="0"/>
              </a:rPr>
              <a:t>s balance sheet shows total assets of $6 million, total liabilities (including preferred stock) of $4.5 million, and 100,000 shares of common stock outstanding. Its book value per share therefore would be</a:t>
            </a:r>
          </a:p>
        </p:txBody>
      </p:sp>
      <p:pic>
        <p:nvPicPr>
          <p:cNvPr id="219141" name="Picture 5" descr="eq0711"/>
          <p:cNvPicPr>
            <a:picLocks noChangeAspect="1" noChangeArrowheads="1"/>
          </p:cNvPicPr>
          <p:nvPr/>
        </p:nvPicPr>
        <p:blipFill>
          <a:blip r:embed="rId2"/>
          <a:srcRect/>
          <a:stretch>
            <a:fillRect/>
          </a:stretch>
        </p:blipFill>
        <p:spPr bwMode="auto">
          <a:xfrm>
            <a:off x="1176338" y="4114800"/>
            <a:ext cx="6791325" cy="969963"/>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4E6A96EE-67C4-48A2-A87B-03B556F39644}" type="slidenum">
              <a:rPr lang="en-US"/>
              <a:pPr/>
              <a:t>48</a:t>
            </a:fld>
            <a:endParaRPr lang="en-US"/>
          </a:p>
        </p:txBody>
      </p:sp>
      <p:sp>
        <p:nvSpPr>
          <p:cNvPr id="220162" name="Rectangle 2"/>
          <p:cNvSpPr>
            <a:spLocks noGrp="1" noChangeArrowheads="1"/>
          </p:cNvSpPr>
          <p:nvPr>
            <p:ph type="title"/>
          </p:nvPr>
        </p:nvSpPr>
        <p:spPr>
          <a:xfrm>
            <a:off x="152400" y="241300"/>
            <a:ext cx="7162800" cy="946150"/>
          </a:xfrm>
        </p:spPr>
        <p:txBody>
          <a:bodyPr/>
          <a:lstStyle/>
          <a:p>
            <a:r>
              <a:rPr lang="en-US" sz="2800">
                <a:solidFill>
                  <a:srgbClr val="000000"/>
                </a:solidFill>
              </a:rPr>
              <a:t>Common Stock Valuation: Other Approaches to Stock Valuation (cont.)</a:t>
            </a:r>
            <a:endParaRPr lang="en-US">
              <a:solidFill>
                <a:srgbClr val="000000"/>
              </a:solidFill>
            </a:endParaRPr>
          </a:p>
        </p:txBody>
      </p:sp>
      <p:sp>
        <p:nvSpPr>
          <p:cNvPr id="220163" name="Rectangle 3"/>
          <p:cNvSpPr>
            <a:spLocks noGrp="1" noChangeArrowheads="1"/>
          </p:cNvSpPr>
          <p:nvPr>
            <p:ph type="body" idx="1"/>
          </p:nvPr>
        </p:nvSpPr>
        <p:spPr/>
        <p:txBody>
          <a:bodyPr/>
          <a:lstStyle/>
          <a:p>
            <a:pPr>
              <a:buFontTx/>
              <a:buChar char="•"/>
            </a:pPr>
            <a:r>
              <a:rPr lang="en-US" sz="2800" b="1">
                <a:solidFill>
                  <a:srgbClr val="000000"/>
                </a:solidFill>
                <a:latin typeface="Times New Roman" charset="0"/>
              </a:rPr>
              <a:t>Liquidation value per share</a:t>
            </a:r>
            <a:r>
              <a:rPr lang="en-US" sz="2800">
                <a:solidFill>
                  <a:srgbClr val="000000"/>
                </a:solidFill>
                <a:latin typeface="Times New Roman" charset="0"/>
              </a:rPr>
              <a:t> is the actual amount per share of common stock that would be received if all of the firm</a:t>
            </a:r>
            <a:r>
              <a:rPr lang="en-US" sz="2800">
                <a:solidFill>
                  <a:srgbClr val="000000"/>
                </a:solidFill>
                <a:latin typeface="Arial"/>
              </a:rPr>
              <a:t>’</a:t>
            </a:r>
            <a:r>
              <a:rPr lang="en-US" sz="2800">
                <a:solidFill>
                  <a:srgbClr val="000000"/>
                </a:solidFill>
                <a:latin typeface="Times New Roman" charset="0"/>
              </a:rPr>
              <a:t>s assets were sold for their market value, liabilities (including preferred stock) were paid, and any remaining money were divided among the common stockholders.</a:t>
            </a:r>
            <a:endParaRPr lang="en-US" sz="2800" b="1" i="1">
              <a:solidFill>
                <a:srgbClr val="000000"/>
              </a:solidFill>
              <a:latin typeface="Times New Roman" charset="0"/>
            </a:endParaRPr>
          </a:p>
          <a:p>
            <a:pPr>
              <a:buFontTx/>
              <a:buChar char="•"/>
            </a:pPr>
            <a:r>
              <a:rPr lang="en-US" sz="2800">
                <a:solidFill>
                  <a:srgbClr val="000000"/>
                </a:solidFill>
                <a:latin typeface="Times New Roman" charset="0"/>
              </a:rPr>
              <a:t>This measure is more realistic than book value because it is based on current market values of the firm</a:t>
            </a:r>
            <a:r>
              <a:rPr lang="en-US" sz="2800">
                <a:solidFill>
                  <a:srgbClr val="000000"/>
                </a:solidFill>
                <a:latin typeface="Arial"/>
              </a:rPr>
              <a:t>’</a:t>
            </a:r>
            <a:r>
              <a:rPr lang="en-US" sz="2800">
                <a:solidFill>
                  <a:srgbClr val="000000"/>
                </a:solidFill>
                <a:latin typeface="Times New Roman" charset="0"/>
              </a:rPr>
              <a:t>s assets.</a:t>
            </a:r>
          </a:p>
          <a:p>
            <a:pPr>
              <a:buFontTx/>
              <a:buChar char="•"/>
            </a:pPr>
            <a:r>
              <a:rPr lang="en-US" sz="2800">
                <a:solidFill>
                  <a:srgbClr val="000000"/>
                </a:solidFill>
                <a:latin typeface="Times New Roman" charset="0"/>
              </a:rPr>
              <a:t>However, it still fails to consider the earning power of those assets.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 2012 Pearson Prentice Hall. All rights reserved.</a:t>
            </a:r>
          </a:p>
        </p:txBody>
      </p:sp>
      <p:sp>
        <p:nvSpPr>
          <p:cNvPr id="6" name="Slide Number Placeholder 4"/>
          <p:cNvSpPr>
            <a:spLocks noGrp="1"/>
          </p:cNvSpPr>
          <p:nvPr>
            <p:ph type="sldNum" sz="quarter" idx="11"/>
          </p:nvPr>
        </p:nvSpPr>
        <p:spPr/>
        <p:txBody>
          <a:bodyPr/>
          <a:lstStyle/>
          <a:p>
            <a:r>
              <a:rPr lang="en-US"/>
              <a:t>7-</a:t>
            </a:r>
            <a:fld id="{22AC503B-A17C-422D-868E-08EF2F3FF604}" type="slidenum">
              <a:rPr lang="en-US"/>
              <a:pPr/>
              <a:t>49</a:t>
            </a:fld>
            <a:endParaRPr lang="en-US"/>
          </a:p>
        </p:txBody>
      </p:sp>
      <p:sp>
        <p:nvSpPr>
          <p:cNvPr id="221186" name="Rectangle 2"/>
          <p:cNvSpPr>
            <a:spLocks noGrp="1" noChangeArrowheads="1"/>
          </p:cNvSpPr>
          <p:nvPr>
            <p:ph type="title"/>
          </p:nvPr>
        </p:nvSpPr>
        <p:spPr>
          <a:xfrm>
            <a:off x="152400" y="241300"/>
            <a:ext cx="7162800" cy="946150"/>
          </a:xfrm>
        </p:spPr>
        <p:txBody>
          <a:bodyPr/>
          <a:lstStyle/>
          <a:p>
            <a:r>
              <a:rPr lang="en-US" sz="2800">
                <a:solidFill>
                  <a:srgbClr val="000000"/>
                </a:solidFill>
              </a:rPr>
              <a:t>Common Stock Valuation: Other Approaches to Stock Valuation (cont.)</a:t>
            </a:r>
            <a:endParaRPr lang="en-US">
              <a:solidFill>
                <a:srgbClr val="000000"/>
              </a:solidFill>
            </a:endParaRPr>
          </a:p>
        </p:txBody>
      </p:sp>
      <p:sp>
        <p:nvSpPr>
          <p:cNvPr id="221187" name="Rectangle 3"/>
          <p:cNvSpPr>
            <a:spLocks noGrp="1" noChangeArrowheads="1"/>
          </p:cNvSpPr>
          <p:nvPr>
            <p:ph type="body" idx="1"/>
          </p:nvPr>
        </p:nvSpPr>
        <p:spPr/>
        <p:txBody>
          <a:bodyPr/>
          <a:lstStyle/>
          <a:p>
            <a:pPr marL="0" indent="0"/>
            <a:r>
              <a:rPr lang="en-US" sz="2800">
                <a:solidFill>
                  <a:srgbClr val="000000"/>
                </a:solidFill>
                <a:latin typeface="Times New Roman" charset="0"/>
              </a:rPr>
              <a:t>Lamar Company found upon investigation that it could obtain only $5.25 million if it sold its assets today. The firm</a:t>
            </a:r>
            <a:r>
              <a:rPr lang="en-US" sz="2800">
                <a:solidFill>
                  <a:srgbClr val="000000"/>
                </a:solidFill>
                <a:latin typeface="Arial"/>
              </a:rPr>
              <a:t>’</a:t>
            </a:r>
            <a:r>
              <a:rPr lang="en-US" sz="2800">
                <a:solidFill>
                  <a:srgbClr val="000000"/>
                </a:solidFill>
                <a:latin typeface="Times New Roman" charset="0"/>
              </a:rPr>
              <a:t>s liquidation value per share therefore would be</a:t>
            </a:r>
          </a:p>
        </p:txBody>
      </p:sp>
      <p:pic>
        <p:nvPicPr>
          <p:cNvPr id="221188" name="Picture 4" descr="eq0712"/>
          <p:cNvPicPr>
            <a:picLocks noChangeAspect="1" noChangeArrowheads="1"/>
          </p:cNvPicPr>
          <p:nvPr/>
        </p:nvPicPr>
        <p:blipFill>
          <a:blip r:embed="rId2"/>
          <a:srcRect/>
          <a:stretch>
            <a:fillRect/>
          </a:stretch>
        </p:blipFill>
        <p:spPr bwMode="auto">
          <a:xfrm>
            <a:off x="1176338" y="3429000"/>
            <a:ext cx="6791325" cy="93345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 2012 Pearson Prentice Hall. All rights reserved.</a:t>
            </a:r>
          </a:p>
        </p:txBody>
      </p:sp>
      <p:sp>
        <p:nvSpPr>
          <p:cNvPr id="6" name="Slide Number Placeholder 4"/>
          <p:cNvSpPr>
            <a:spLocks noGrp="1"/>
          </p:cNvSpPr>
          <p:nvPr>
            <p:ph type="sldNum" sz="quarter" idx="11"/>
          </p:nvPr>
        </p:nvSpPr>
        <p:spPr/>
        <p:txBody>
          <a:bodyPr/>
          <a:lstStyle/>
          <a:p>
            <a:r>
              <a:rPr lang="en-US"/>
              <a:t>7-</a:t>
            </a:r>
            <a:fld id="{CC4EEB1F-4054-487D-9318-588C9C68555B}" type="slidenum">
              <a:rPr lang="en-US"/>
              <a:pPr/>
              <a:t>5</a:t>
            </a:fld>
            <a:endParaRPr lang="en-US"/>
          </a:p>
        </p:txBody>
      </p:sp>
      <p:sp>
        <p:nvSpPr>
          <p:cNvPr id="155650" name="Rectangle 2"/>
          <p:cNvSpPr>
            <a:spLocks noGrp="1" noChangeArrowheads="1"/>
          </p:cNvSpPr>
          <p:nvPr>
            <p:ph type="title"/>
          </p:nvPr>
        </p:nvSpPr>
        <p:spPr>
          <a:xfrm>
            <a:off x="152400" y="-61913"/>
            <a:ext cx="7162800" cy="1554163"/>
          </a:xfrm>
        </p:spPr>
        <p:txBody>
          <a:bodyPr/>
          <a:lstStyle/>
          <a:p>
            <a:r>
              <a:rPr lang="en-US" sz="3200">
                <a:solidFill>
                  <a:srgbClr val="000000"/>
                </a:solidFill>
              </a:rPr>
              <a:t>Differences Between Debt and Equity: Claims on Income and Assets</a:t>
            </a:r>
            <a:endParaRPr lang="en-US">
              <a:solidFill>
                <a:srgbClr val="000000"/>
              </a:solidFill>
            </a:endParaRPr>
          </a:p>
        </p:txBody>
      </p:sp>
      <p:sp>
        <p:nvSpPr>
          <p:cNvPr id="155651" name="Rectangle 3"/>
          <p:cNvSpPr>
            <a:spLocks noGrp="1" noChangeArrowheads="1"/>
          </p:cNvSpPr>
          <p:nvPr>
            <p:ph type="body" idx="1"/>
          </p:nvPr>
        </p:nvSpPr>
        <p:spPr/>
        <p:txBody>
          <a:bodyPr/>
          <a:lstStyle/>
          <a:p>
            <a:pPr>
              <a:buFontTx/>
              <a:buChar char="•"/>
            </a:pPr>
            <a:r>
              <a:rPr lang="en-US" sz="2800">
                <a:solidFill>
                  <a:srgbClr val="000000"/>
                </a:solidFill>
                <a:latin typeface="Times New Roman" charset="0"/>
              </a:rPr>
              <a:t>Equityholders</a:t>
            </a:r>
            <a:r>
              <a:rPr lang="en-US" sz="2800">
                <a:solidFill>
                  <a:srgbClr val="000000"/>
                </a:solidFill>
                <a:latin typeface="Arial"/>
              </a:rPr>
              <a:t>’</a:t>
            </a:r>
            <a:r>
              <a:rPr lang="en-US" sz="2800">
                <a:solidFill>
                  <a:srgbClr val="000000"/>
                </a:solidFill>
                <a:latin typeface="Times New Roman" charset="0"/>
              </a:rPr>
              <a:t> claims on income and assets are secondary to the claims of creditors. </a:t>
            </a:r>
          </a:p>
          <a:p>
            <a:pPr lvl="1"/>
            <a:r>
              <a:rPr lang="en-US" sz="2400">
                <a:solidFill>
                  <a:srgbClr val="000000"/>
                </a:solidFill>
                <a:latin typeface="Times New Roman" charset="0"/>
              </a:rPr>
              <a:t>Their </a:t>
            </a:r>
            <a:r>
              <a:rPr lang="en-US" sz="2400" i="1">
                <a:solidFill>
                  <a:srgbClr val="000000"/>
                </a:solidFill>
                <a:latin typeface="Times New Roman" charset="0"/>
              </a:rPr>
              <a:t>claims on income</a:t>
            </a:r>
            <a:r>
              <a:rPr lang="en-US" sz="2400">
                <a:solidFill>
                  <a:srgbClr val="000000"/>
                </a:solidFill>
                <a:latin typeface="Times New Roman" charset="0"/>
              </a:rPr>
              <a:t> cannot be paid until the claims of all creditors, including both interest and scheduled principal payments, have been satisfied. </a:t>
            </a:r>
          </a:p>
          <a:p>
            <a:pPr>
              <a:buFontTx/>
              <a:buChar char="•"/>
            </a:pPr>
            <a:r>
              <a:rPr lang="en-US" sz="2800">
                <a:solidFill>
                  <a:srgbClr val="000000"/>
                </a:solidFill>
                <a:latin typeface="Times New Roman" charset="0"/>
              </a:rPr>
              <a:t>Because equity holders are the last to receive distributions, they expect greater returns to compensate them for the additional risk they bear.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8A2DDEBC-2819-474F-81DD-A3AA41B2EAB8}" type="slidenum">
              <a:rPr lang="en-US"/>
              <a:pPr/>
              <a:t>50</a:t>
            </a:fld>
            <a:endParaRPr lang="en-US"/>
          </a:p>
        </p:txBody>
      </p:sp>
      <p:sp>
        <p:nvSpPr>
          <p:cNvPr id="222210" name="Rectangle 2"/>
          <p:cNvSpPr>
            <a:spLocks noGrp="1" noChangeArrowheads="1"/>
          </p:cNvSpPr>
          <p:nvPr>
            <p:ph type="title"/>
          </p:nvPr>
        </p:nvSpPr>
        <p:spPr>
          <a:xfrm>
            <a:off x="152400" y="241300"/>
            <a:ext cx="7162800" cy="946150"/>
          </a:xfrm>
        </p:spPr>
        <p:txBody>
          <a:bodyPr/>
          <a:lstStyle/>
          <a:p>
            <a:r>
              <a:rPr lang="en-US" sz="2800">
                <a:solidFill>
                  <a:srgbClr val="000000"/>
                </a:solidFill>
              </a:rPr>
              <a:t>Common Stock Valuation: Other Approaches to Stock Valuation (cont.)</a:t>
            </a:r>
            <a:endParaRPr lang="en-US">
              <a:solidFill>
                <a:srgbClr val="000000"/>
              </a:solidFill>
            </a:endParaRPr>
          </a:p>
        </p:txBody>
      </p:sp>
      <p:sp>
        <p:nvSpPr>
          <p:cNvPr id="222211" name="Rectangle 3"/>
          <p:cNvSpPr>
            <a:spLocks noGrp="1" noChangeArrowheads="1"/>
          </p:cNvSpPr>
          <p:nvPr>
            <p:ph type="body" idx="1"/>
          </p:nvPr>
        </p:nvSpPr>
        <p:spPr/>
        <p:txBody>
          <a:bodyPr/>
          <a:lstStyle/>
          <a:p>
            <a:pPr>
              <a:buFontTx/>
              <a:buChar char="•"/>
            </a:pPr>
            <a:r>
              <a:rPr lang="en-US" sz="2800">
                <a:solidFill>
                  <a:srgbClr val="000000"/>
                </a:solidFill>
                <a:latin typeface="Times New Roman" charset="0"/>
              </a:rPr>
              <a:t>The price/earnings (P/E) ratio reflects the amount investors are willing to pay for each dollar of earnings. </a:t>
            </a:r>
          </a:p>
          <a:p>
            <a:pPr>
              <a:buFontTx/>
              <a:buChar char="•"/>
            </a:pPr>
            <a:r>
              <a:rPr lang="en-US" sz="2800">
                <a:solidFill>
                  <a:srgbClr val="000000"/>
                </a:solidFill>
                <a:latin typeface="Times New Roman" charset="0"/>
              </a:rPr>
              <a:t>The </a:t>
            </a:r>
            <a:r>
              <a:rPr lang="en-US" sz="2800" b="1">
                <a:solidFill>
                  <a:srgbClr val="000000"/>
                </a:solidFill>
                <a:latin typeface="Times New Roman" charset="0"/>
              </a:rPr>
              <a:t>price/earnings multiple approach </a:t>
            </a:r>
            <a:r>
              <a:rPr lang="en-US" sz="2800">
                <a:solidFill>
                  <a:srgbClr val="000000"/>
                </a:solidFill>
                <a:latin typeface="Times New Roman" charset="0"/>
              </a:rPr>
              <a:t>is a popular technique used to estimate the firm</a:t>
            </a:r>
            <a:r>
              <a:rPr lang="en-US" sz="2800">
                <a:solidFill>
                  <a:srgbClr val="000000"/>
                </a:solidFill>
                <a:latin typeface="Arial"/>
              </a:rPr>
              <a:t>’</a:t>
            </a:r>
            <a:r>
              <a:rPr lang="en-US" sz="2800">
                <a:solidFill>
                  <a:srgbClr val="000000"/>
                </a:solidFill>
                <a:latin typeface="Times New Roman" charset="0"/>
              </a:rPr>
              <a:t>s share value; calculated by multiplying the firm</a:t>
            </a:r>
            <a:r>
              <a:rPr lang="en-US" sz="2800">
                <a:solidFill>
                  <a:srgbClr val="000000"/>
                </a:solidFill>
                <a:latin typeface="Arial"/>
              </a:rPr>
              <a:t>’</a:t>
            </a:r>
            <a:r>
              <a:rPr lang="en-US" sz="2800">
                <a:solidFill>
                  <a:srgbClr val="000000"/>
                </a:solidFill>
                <a:latin typeface="Times New Roman" charset="0"/>
              </a:rPr>
              <a:t>s expected earnings per share (EPS) by the average price/earnings (P/E) ratio for the industry.</a:t>
            </a:r>
            <a:endParaRPr lang="en-US" sz="2800" b="1" i="1">
              <a:solidFill>
                <a:srgbClr val="000000"/>
              </a:solidFill>
              <a:latin typeface="Times New Roman"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BA35ECB2-8D61-46DF-A80F-99562447AAE7}" type="slidenum">
              <a:rPr lang="en-US"/>
              <a:pPr/>
              <a:t>51</a:t>
            </a:fld>
            <a:endParaRPr lang="en-US"/>
          </a:p>
        </p:txBody>
      </p:sp>
      <p:sp>
        <p:nvSpPr>
          <p:cNvPr id="223234" name="Rectangle 2"/>
          <p:cNvSpPr>
            <a:spLocks noGrp="1" noChangeArrowheads="1"/>
          </p:cNvSpPr>
          <p:nvPr>
            <p:ph type="title"/>
          </p:nvPr>
        </p:nvSpPr>
        <p:spPr>
          <a:xfrm>
            <a:off x="152400" y="241300"/>
            <a:ext cx="7162800" cy="946150"/>
          </a:xfrm>
        </p:spPr>
        <p:txBody>
          <a:bodyPr/>
          <a:lstStyle/>
          <a:p>
            <a:r>
              <a:rPr lang="en-US" sz="2800">
                <a:solidFill>
                  <a:srgbClr val="000000"/>
                </a:solidFill>
              </a:rPr>
              <a:t>Common Stock Valuation: Other Approaches to Stock Valuation (cont.)</a:t>
            </a:r>
            <a:endParaRPr lang="en-US">
              <a:solidFill>
                <a:srgbClr val="000000"/>
              </a:solidFill>
            </a:endParaRPr>
          </a:p>
        </p:txBody>
      </p:sp>
      <p:sp>
        <p:nvSpPr>
          <p:cNvPr id="223235" name="Rectangle 3"/>
          <p:cNvSpPr>
            <a:spLocks noGrp="1" noChangeArrowheads="1"/>
          </p:cNvSpPr>
          <p:nvPr>
            <p:ph type="body" idx="1"/>
          </p:nvPr>
        </p:nvSpPr>
        <p:spPr/>
        <p:txBody>
          <a:bodyPr/>
          <a:lstStyle/>
          <a:p>
            <a:pPr marL="0" indent="0"/>
            <a:r>
              <a:rPr lang="en-US" sz="2800" dirty="0">
                <a:solidFill>
                  <a:srgbClr val="000000"/>
                </a:solidFill>
                <a:latin typeface="Times New Roman" charset="0"/>
              </a:rPr>
              <a:t>Lamar Company is expected to earn $2.60 per share next year (2013). </a:t>
            </a:r>
            <a:r>
              <a:rPr lang="en-US" sz="2800">
                <a:solidFill>
                  <a:srgbClr val="000000"/>
                </a:solidFill>
                <a:latin typeface="Times New Roman" charset="0"/>
              </a:rPr>
              <a:t>Assuming an </a:t>
            </a:r>
            <a:r>
              <a:rPr lang="en-US" sz="2800" dirty="0">
                <a:solidFill>
                  <a:srgbClr val="000000"/>
                </a:solidFill>
                <a:latin typeface="Times New Roman" charset="0"/>
              </a:rPr>
              <a:t>industry average P/E ratio of 7, the firms per share value would be</a:t>
            </a:r>
          </a:p>
          <a:p>
            <a:pPr marL="0" indent="0"/>
            <a:endParaRPr lang="en-US" sz="2800" dirty="0">
              <a:solidFill>
                <a:srgbClr val="000000"/>
              </a:solidFill>
              <a:latin typeface="Times New Roman" charset="0"/>
            </a:endParaRPr>
          </a:p>
          <a:p>
            <a:pPr marL="0" indent="0" algn="ctr"/>
            <a:r>
              <a:rPr lang="en-US" sz="2800" dirty="0">
                <a:latin typeface="Times New Roman" charset="0"/>
              </a:rPr>
              <a:t>$2.60 </a:t>
            </a:r>
            <a:r>
              <a:rPr lang="en-US" sz="2800" dirty="0">
                <a:latin typeface="Times New Roman" charset="0"/>
                <a:sym typeface="Symbol" charset="2"/>
              </a:rPr>
              <a:t></a:t>
            </a:r>
            <a:r>
              <a:rPr lang="en-US" sz="2800" dirty="0">
                <a:latin typeface="Times New Roman" charset="0"/>
              </a:rPr>
              <a:t> 7 = $18.20 per share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9D614679-D1D2-4942-B177-5A3D352959AB}" type="slidenum">
              <a:rPr lang="en-US"/>
              <a:pPr/>
              <a:t>6</a:t>
            </a:fld>
            <a:endParaRPr lang="en-US"/>
          </a:p>
        </p:txBody>
      </p:sp>
      <p:sp>
        <p:nvSpPr>
          <p:cNvPr id="157698" name="Rectangle 2"/>
          <p:cNvSpPr>
            <a:spLocks noGrp="1" noChangeArrowheads="1"/>
          </p:cNvSpPr>
          <p:nvPr>
            <p:ph type="title"/>
          </p:nvPr>
        </p:nvSpPr>
        <p:spPr/>
        <p:txBody>
          <a:bodyPr/>
          <a:lstStyle/>
          <a:p>
            <a:r>
              <a:rPr lang="en-US">
                <a:solidFill>
                  <a:srgbClr val="000000"/>
                </a:solidFill>
              </a:rPr>
              <a:t>Differences Between Debt and Equity: Maturity</a:t>
            </a:r>
          </a:p>
        </p:txBody>
      </p:sp>
      <p:sp>
        <p:nvSpPr>
          <p:cNvPr id="157699" name="Rectangle 3"/>
          <p:cNvSpPr>
            <a:spLocks noGrp="1" noChangeArrowheads="1"/>
          </p:cNvSpPr>
          <p:nvPr>
            <p:ph type="body" idx="1"/>
          </p:nvPr>
        </p:nvSpPr>
        <p:spPr/>
        <p:txBody>
          <a:bodyPr/>
          <a:lstStyle/>
          <a:p>
            <a:pPr>
              <a:buFontTx/>
              <a:buChar char="•"/>
            </a:pPr>
            <a:r>
              <a:rPr lang="en-US" sz="2800">
                <a:solidFill>
                  <a:srgbClr val="000000"/>
                </a:solidFill>
                <a:latin typeface="Times New Roman" charset="0"/>
              </a:rPr>
              <a:t>Unlike debt, equity capital is a permanent form of financing.</a:t>
            </a:r>
          </a:p>
          <a:p>
            <a:pPr>
              <a:buFontTx/>
              <a:buChar char="•"/>
            </a:pPr>
            <a:r>
              <a:rPr lang="en-US" sz="2800">
                <a:solidFill>
                  <a:srgbClr val="000000"/>
                </a:solidFill>
                <a:latin typeface="Times New Roman" charset="0"/>
              </a:rPr>
              <a:t>Equity has no maturity date and never has to be repaid by the firm.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C29685F2-FC48-460B-AE74-A9C07C0DB102}" type="slidenum">
              <a:rPr lang="en-US"/>
              <a:pPr/>
              <a:t>7</a:t>
            </a:fld>
            <a:endParaRPr lang="en-US"/>
          </a:p>
        </p:txBody>
      </p:sp>
      <p:sp>
        <p:nvSpPr>
          <p:cNvPr id="158722" name="Rectangle 2"/>
          <p:cNvSpPr>
            <a:spLocks noGrp="1" noChangeArrowheads="1"/>
          </p:cNvSpPr>
          <p:nvPr>
            <p:ph type="title"/>
          </p:nvPr>
        </p:nvSpPr>
        <p:spPr>
          <a:xfrm>
            <a:off x="152400" y="120650"/>
            <a:ext cx="7162800" cy="1190625"/>
          </a:xfrm>
        </p:spPr>
        <p:txBody>
          <a:bodyPr/>
          <a:lstStyle/>
          <a:p>
            <a:r>
              <a:rPr lang="en-US">
                <a:solidFill>
                  <a:srgbClr val="000000"/>
                </a:solidFill>
              </a:rPr>
              <a:t>Differences Between Debt and Equity: Tax Treatment</a:t>
            </a:r>
          </a:p>
        </p:txBody>
      </p:sp>
      <p:sp>
        <p:nvSpPr>
          <p:cNvPr id="158723" name="Rectangle 3"/>
          <p:cNvSpPr>
            <a:spLocks noGrp="1" noChangeArrowheads="1"/>
          </p:cNvSpPr>
          <p:nvPr>
            <p:ph type="body" idx="1"/>
          </p:nvPr>
        </p:nvSpPr>
        <p:spPr/>
        <p:txBody>
          <a:bodyPr/>
          <a:lstStyle/>
          <a:p>
            <a:pPr>
              <a:buFontTx/>
              <a:buChar char="•"/>
            </a:pPr>
            <a:r>
              <a:rPr lang="en-US" sz="2800">
                <a:solidFill>
                  <a:srgbClr val="000000"/>
                </a:solidFill>
                <a:latin typeface="Times New Roman" charset="0"/>
              </a:rPr>
              <a:t>Interest payments to debtholders are treated as tax-deductible expenses by the issuing firm.</a:t>
            </a:r>
          </a:p>
          <a:p>
            <a:pPr>
              <a:buFontTx/>
              <a:buChar char="•"/>
            </a:pPr>
            <a:r>
              <a:rPr lang="en-US" sz="2800">
                <a:solidFill>
                  <a:srgbClr val="000000"/>
                </a:solidFill>
                <a:latin typeface="Times New Roman" charset="0"/>
              </a:rPr>
              <a:t>Dividend payments to a firm</a:t>
            </a:r>
            <a:r>
              <a:rPr lang="en-US" sz="2800">
                <a:solidFill>
                  <a:srgbClr val="000000"/>
                </a:solidFill>
                <a:latin typeface="Arial"/>
              </a:rPr>
              <a:t>’</a:t>
            </a:r>
            <a:r>
              <a:rPr lang="en-US" sz="2800">
                <a:solidFill>
                  <a:srgbClr val="000000"/>
                </a:solidFill>
                <a:latin typeface="Times New Roman" charset="0"/>
              </a:rPr>
              <a:t>s stockholders are not tax-deductible.</a:t>
            </a:r>
          </a:p>
          <a:p>
            <a:pPr>
              <a:buFontTx/>
              <a:buChar char="•"/>
            </a:pPr>
            <a:r>
              <a:rPr lang="en-US" sz="2800">
                <a:solidFill>
                  <a:srgbClr val="000000"/>
                </a:solidFill>
                <a:latin typeface="Times New Roman" charset="0"/>
              </a:rPr>
              <a:t>The tax deductibility of interest lowers the corporation</a:t>
            </a:r>
            <a:r>
              <a:rPr lang="en-US" sz="2800">
                <a:solidFill>
                  <a:srgbClr val="000000"/>
                </a:solidFill>
                <a:latin typeface="Arial"/>
              </a:rPr>
              <a:t>’</a:t>
            </a:r>
            <a:r>
              <a:rPr lang="en-US" sz="2800">
                <a:solidFill>
                  <a:srgbClr val="000000"/>
                </a:solidFill>
                <a:latin typeface="Times New Roman" charset="0"/>
              </a:rPr>
              <a:t>s cost of debt financing, further causing it to be lower than the cost of equity financing.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B00D5832-A214-4266-9183-466A58E331ED}" type="slidenum">
              <a:rPr lang="en-US"/>
              <a:pPr/>
              <a:t>8</a:t>
            </a:fld>
            <a:endParaRPr lang="en-US"/>
          </a:p>
        </p:txBody>
      </p:sp>
      <p:sp>
        <p:nvSpPr>
          <p:cNvPr id="159746" name="Rectangle 2"/>
          <p:cNvSpPr>
            <a:spLocks noGrp="1" noChangeArrowheads="1"/>
          </p:cNvSpPr>
          <p:nvPr>
            <p:ph type="title"/>
          </p:nvPr>
        </p:nvSpPr>
        <p:spPr/>
        <p:txBody>
          <a:bodyPr/>
          <a:lstStyle/>
          <a:p>
            <a:r>
              <a:rPr lang="en-US">
                <a:solidFill>
                  <a:srgbClr val="000000"/>
                </a:solidFill>
              </a:rPr>
              <a:t>Common and Preferred Stock:</a:t>
            </a:r>
            <a:br>
              <a:rPr lang="en-US">
                <a:solidFill>
                  <a:srgbClr val="000000"/>
                </a:solidFill>
              </a:rPr>
            </a:br>
            <a:r>
              <a:rPr lang="en-US">
                <a:solidFill>
                  <a:srgbClr val="000000"/>
                </a:solidFill>
              </a:rPr>
              <a:t>Common Stock</a:t>
            </a:r>
          </a:p>
        </p:txBody>
      </p:sp>
      <p:sp>
        <p:nvSpPr>
          <p:cNvPr id="159747" name="Rectangle 3"/>
          <p:cNvSpPr>
            <a:spLocks noGrp="1" noChangeArrowheads="1"/>
          </p:cNvSpPr>
          <p:nvPr>
            <p:ph type="body" idx="1"/>
          </p:nvPr>
        </p:nvSpPr>
        <p:spPr/>
        <p:txBody>
          <a:bodyPr/>
          <a:lstStyle/>
          <a:p>
            <a:pPr>
              <a:buFontTx/>
              <a:buChar char="•"/>
            </a:pPr>
            <a:r>
              <a:rPr lang="en-US" sz="2400">
                <a:solidFill>
                  <a:srgbClr val="000000"/>
                </a:solidFill>
                <a:latin typeface="Times New Roman" charset="0"/>
              </a:rPr>
              <a:t>Common stockholders, who are sometimes referred to as residual owners or residual claimants, are the true owners of the firm.</a:t>
            </a:r>
          </a:p>
          <a:p>
            <a:pPr>
              <a:buFontTx/>
              <a:buChar char="•"/>
            </a:pPr>
            <a:r>
              <a:rPr lang="en-US" sz="2400">
                <a:solidFill>
                  <a:srgbClr val="000000"/>
                </a:solidFill>
                <a:latin typeface="Times New Roman" charset="0"/>
              </a:rPr>
              <a:t>As residual owners, common stockholders receive what is left</a:t>
            </a:r>
            <a:r>
              <a:rPr lang="en-US" sz="2400">
                <a:solidFill>
                  <a:srgbClr val="000000"/>
                </a:solidFill>
                <a:latin typeface="Arial"/>
              </a:rPr>
              <a:t>—</a:t>
            </a:r>
            <a:r>
              <a:rPr lang="en-US" sz="2400">
                <a:solidFill>
                  <a:srgbClr val="000000"/>
                </a:solidFill>
                <a:latin typeface="Times New Roman" charset="0"/>
              </a:rPr>
              <a:t>the residual</a:t>
            </a:r>
            <a:r>
              <a:rPr lang="en-US" sz="2400">
                <a:solidFill>
                  <a:srgbClr val="000000"/>
                </a:solidFill>
                <a:latin typeface="Arial"/>
              </a:rPr>
              <a:t>—</a:t>
            </a:r>
            <a:r>
              <a:rPr lang="en-US" sz="2400">
                <a:solidFill>
                  <a:srgbClr val="000000"/>
                </a:solidFill>
                <a:latin typeface="Times New Roman" charset="0"/>
              </a:rPr>
              <a:t>after all other claims on the firms income and assets have been satisfied.</a:t>
            </a:r>
          </a:p>
          <a:p>
            <a:pPr>
              <a:buFontTx/>
              <a:buChar char="•"/>
            </a:pPr>
            <a:r>
              <a:rPr lang="en-US" sz="2400">
                <a:solidFill>
                  <a:srgbClr val="000000"/>
                </a:solidFill>
                <a:latin typeface="Times New Roman" charset="0"/>
              </a:rPr>
              <a:t>They are assured of only one thing: that they cannot lose any more than they have invested in the firm. </a:t>
            </a:r>
          </a:p>
          <a:p>
            <a:pPr>
              <a:buFontTx/>
              <a:buChar char="•"/>
            </a:pPr>
            <a:r>
              <a:rPr lang="en-US" sz="2400">
                <a:solidFill>
                  <a:srgbClr val="000000"/>
                </a:solidFill>
                <a:latin typeface="Times New Roman" charset="0"/>
              </a:rPr>
              <a:t>Because of this uncertain position, common stockholders expect to be compensated with adequate dividends and ultimately, capital gains.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 2012 Pearson Prentice Hall. All rights reserved.</a:t>
            </a:r>
          </a:p>
        </p:txBody>
      </p:sp>
      <p:sp>
        <p:nvSpPr>
          <p:cNvPr id="5" name="Slide Number Placeholder 4"/>
          <p:cNvSpPr>
            <a:spLocks noGrp="1"/>
          </p:cNvSpPr>
          <p:nvPr>
            <p:ph type="sldNum" sz="quarter" idx="11"/>
          </p:nvPr>
        </p:nvSpPr>
        <p:spPr/>
        <p:txBody>
          <a:bodyPr/>
          <a:lstStyle/>
          <a:p>
            <a:r>
              <a:rPr lang="en-US"/>
              <a:t>7-</a:t>
            </a:r>
            <a:fld id="{D0C1F511-93BC-4D78-B472-6BA9C91EFBA3}" type="slidenum">
              <a:rPr lang="en-US"/>
              <a:pPr/>
              <a:t>9</a:t>
            </a:fld>
            <a:endParaRPr lang="en-US"/>
          </a:p>
        </p:txBody>
      </p:sp>
      <p:sp>
        <p:nvSpPr>
          <p:cNvPr id="160770" name="Rectangle 2"/>
          <p:cNvSpPr>
            <a:spLocks noGrp="1" noChangeArrowheads="1"/>
          </p:cNvSpPr>
          <p:nvPr>
            <p:ph type="title"/>
          </p:nvPr>
        </p:nvSpPr>
        <p:spPr/>
        <p:txBody>
          <a:bodyPr/>
          <a:lstStyle/>
          <a:p>
            <a:r>
              <a:rPr lang="en-US">
                <a:solidFill>
                  <a:srgbClr val="000000"/>
                </a:solidFill>
              </a:rPr>
              <a:t>Common Stock: Ownership</a:t>
            </a:r>
          </a:p>
        </p:txBody>
      </p:sp>
      <p:sp>
        <p:nvSpPr>
          <p:cNvPr id="160771" name="Rectangle 3"/>
          <p:cNvSpPr>
            <a:spLocks noGrp="1" noChangeArrowheads="1"/>
          </p:cNvSpPr>
          <p:nvPr>
            <p:ph type="body" idx="1"/>
          </p:nvPr>
        </p:nvSpPr>
        <p:spPr/>
        <p:txBody>
          <a:bodyPr/>
          <a:lstStyle/>
          <a:p>
            <a:pPr>
              <a:buFontTx/>
              <a:buChar char="•"/>
            </a:pPr>
            <a:r>
              <a:rPr lang="en-US" sz="2400">
                <a:solidFill>
                  <a:srgbClr val="000000"/>
                </a:solidFill>
                <a:latin typeface="Times New Roman" charset="0"/>
              </a:rPr>
              <a:t>The common stock of a firm can be privately owned by an private investors, closely owned by an individual investor or a small group of investors, or publicly owned by a broad group of investors.</a:t>
            </a:r>
          </a:p>
          <a:p>
            <a:pPr>
              <a:buFontTx/>
              <a:buChar char="•"/>
            </a:pPr>
            <a:r>
              <a:rPr lang="en-US" sz="2400">
                <a:solidFill>
                  <a:srgbClr val="000000"/>
                </a:solidFill>
                <a:latin typeface="Times New Roman" charset="0"/>
              </a:rPr>
              <a:t>The shares of privately owned firms, which are typically small corporations, are generally not traded; if the shares are traded, the transactions are among private investors and often require the firm</a:t>
            </a:r>
            <a:r>
              <a:rPr lang="en-US" sz="2400">
                <a:solidFill>
                  <a:srgbClr val="000000"/>
                </a:solidFill>
                <a:latin typeface="Arial"/>
              </a:rPr>
              <a:t>’</a:t>
            </a:r>
            <a:r>
              <a:rPr lang="en-US" sz="2400">
                <a:solidFill>
                  <a:srgbClr val="000000"/>
                </a:solidFill>
                <a:latin typeface="Times New Roman" charset="0"/>
              </a:rPr>
              <a:t>s consent. </a:t>
            </a:r>
          </a:p>
          <a:p>
            <a:pPr>
              <a:buFontTx/>
              <a:buChar char="•"/>
            </a:pPr>
            <a:r>
              <a:rPr lang="en-US" sz="2400">
                <a:solidFill>
                  <a:srgbClr val="000000"/>
                </a:solidFill>
                <a:latin typeface="Times New Roman" charset="0"/>
              </a:rPr>
              <a:t>Large corporations are publicly owned, and their shares are generally actively traded in the broker or dealer markets .</a:t>
            </a:r>
          </a:p>
        </p:txBody>
      </p:sp>
    </p:spTree>
  </p:cSld>
  <p:clrMapOvr>
    <a:masterClrMapping/>
  </p:clrMapOvr>
</p:sld>
</file>

<file path=ppt/theme/theme1.xml><?xml version="1.0" encoding="utf-8"?>
<a:theme xmlns:a="http://schemas.openxmlformats.org/drawingml/2006/main" name="Gitman13e">
  <a:themeElements>
    <a:clrScheme name="Gitman13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itman13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Gitman13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itman13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itman13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itman13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itman13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itman13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itman13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itman13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itman13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itman13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itman13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itman13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Macintosh HD:Users:Lynn:Desktop:Gitman_13e:554402_Gitman13e_PPT:Gitman13e.pot</Template>
  <TotalTime>130</TotalTime>
  <Words>4307</Words>
  <Application>Microsoft Office PowerPoint</Application>
  <PresentationFormat>On-screen Show (4:3)</PresentationFormat>
  <Paragraphs>322</Paragraphs>
  <Slides>51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51</vt:i4>
      </vt:variant>
    </vt:vector>
  </HeadingPairs>
  <TitlesOfParts>
    <vt:vector size="56" baseType="lpstr">
      <vt:lpstr>Arial</vt:lpstr>
      <vt:lpstr>Times</vt:lpstr>
      <vt:lpstr>Times New Roman</vt:lpstr>
      <vt:lpstr>Wingdings</vt:lpstr>
      <vt:lpstr>Gitman13e</vt:lpstr>
      <vt:lpstr>STOCK VALUATION</vt:lpstr>
      <vt:lpstr>Differences Between Debt and Equity</vt:lpstr>
      <vt:lpstr>Table 7.1 Key Differences between Debt and Equity Capital</vt:lpstr>
      <vt:lpstr>Differences Between Debt and Equity: Voice in Management</vt:lpstr>
      <vt:lpstr>Differences Between Debt and Equity: Claims on Income and Assets</vt:lpstr>
      <vt:lpstr>Differences Between Debt and Equity: Maturity</vt:lpstr>
      <vt:lpstr>Differences Between Debt and Equity: Tax Treatment</vt:lpstr>
      <vt:lpstr>Common and Preferred Stock: Common Stock</vt:lpstr>
      <vt:lpstr>Common Stock: Ownership</vt:lpstr>
      <vt:lpstr>Common Stock: Par Value</vt:lpstr>
      <vt:lpstr>Common Stock: Preemptive Rights</vt:lpstr>
      <vt:lpstr>Common Stock: Preemptive Rights (cont.)</vt:lpstr>
      <vt:lpstr>Common Stock: Authorized, Outstanding, and Issued Shares</vt:lpstr>
      <vt:lpstr>Common Stock: Authorized, Outstanding, and Issued Shares (cont.)</vt:lpstr>
      <vt:lpstr>Common Stock: Voting Rights</vt:lpstr>
      <vt:lpstr>Common Stock: Voting Rights (cont.)</vt:lpstr>
      <vt:lpstr>Common Stock: Dividends</vt:lpstr>
      <vt:lpstr>Common Stock:  International Stock Issues</vt:lpstr>
      <vt:lpstr>Common Stock: International Stock Issues (cont.)</vt:lpstr>
      <vt:lpstr>Preferred Stock</vt:lpstr>
      <vt:lpstr>Preferred Stock: Basic Rights of Preferred Stockholders</vt:lpstr>
      <vt:lpstr>Preferred Stock:  Features of Preferred Stock</vt:lpstr>
      <vt:lpstr>Preferred Stock: Features of Preferred Stock (cont.)</vt:lpstr>
      <vt:lpstr>Issuing Common Stock</vt:lpstr>
      <vt:lpstr>Issuing Common Stock: Venture Capital</vt:lpstr>
      <vt:lpstr>Going Public</vt:lpstr>
      <vt:lpstr>Going Public (cont.)</vt:lpstr>
      <vt:lpstr>Going Public (cont.)</vt:lpstr>
      <vt:lpstr>Going Public (cont.)</vt:lpstr>
      <vt:lpstr>Common Stock Valuation</vt:lpstr>
      <vt:lpstr>Common Stock Valuation:  Basic Common Stock Valuation Equation</vt:lpstr>
      <vt:lpstr>Common Stock Valuation:  The Zero Growth Model</vt:lpstr>
      <vt:lpstr>Personal Finance Example</vt:lpstr>
      <vt:lpstr>Common Stock Valuation:  Constant-Growth Model</vt:lpstr>
      <vt:lpstr>Common Stock Valuation: Constant-Growth Model (cont.)</vt:lpstr>
      <vt:lpstr>Common Stock Valuation: Constant-Growth Model (cont.)</vt:lpstr>
      <vt:lpstr>Common Stock Valuation:  Variable-Growth Model</vt:lpstr>
      <vt:lpstr>Common Stock Valuation:  Variable-Growth Model (cont.)</vt:lpstr>
      <vt:lpstr>Common Stock Valuation:  Variable-Growth Model (cont.)</vt:lpstr>
      <vt:lpstr>Common Stock Valuation:  Variable-Growth Model (cont.)</vt:lpstr>
      <vt:lpstr>Common Stock Valuation:  Variable-Growth Model (cont.)</vt:lpstr>
      <vt:lpstr>Common Stock Valuation:  Variable-Growth Model (cont.)</vt:lpstr>
      <vt:lpstr>Table 7.3 Calculation of Present Value of Warren Industries Dividends (2013–2015)</vt:lpstr>
      <vt:lpstr>Common Stock Valuation:  Variable-Growth Model (cont.)</vt:lpstr>
      <vt:lpstr>Common Stock Valuation:  Variable-Growth Model (cont.)</vt:lpstr>
      <vt:lpstr>Common Stock Valuation: Other Approaches to Stock Valuation</vt:lpstr>
      <vt:lpstr>Common Stock Valuation: Other Approaches to Stock Valuation (cont.)</vt:lpstr>
      <vt:lpstr>Common Stock Valuation: Other Approaches to Stock Valuation (cont.)</vt:lpstr>
      <vt:lpstr>Common Stock Valuation: Other Approaches to Stock Valuation (cont.)</vt:lpstr>
      <vt:lpstr>Common Stock Valuation: Other Approaches to Stock Valuation (cont.)</vt:lpstr>
      <vt:lpstr>Common Stock Valuation: Other Approaches to Stock Valuation (cont.)</vt:lpstr>
    </vt:vector>
  </TitlesOfParts>
  <Company>Lynn L'Heureux</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Lynn L'Heureux</dc:creator>
  <cp:lastModifiedBy>keran sohail</cp:lastModifiedBy>
  <cp:revision>25</cp:revision>
  <dcterms:created xsi:type="dcterms:W3CDTF">2011-03-11T19:16:52Z</dcterms:created>
  <dcterms:modified xsi:type="dcterms:W3CDTF">2020-04-02T07:18:14Z</dcterms:modified>
</cp:coreProperties>
</file>